
<file path=[Content_Types].xml><?xml version="1.0" encoding="utf-8"?>
<Types xmlns="http://schemas.openxmlformats.org/package/2006/content-types">
  <Override PartName="/ppt/slides/slide18.xml" ContentType="application/vnd.openxmlformats-officedocument.presentationml.slide+xml"/>
  <Default Extension="pict" ContentType="image/pict"/>
  <Override PartName="/ppt/notesSlides/notesSlide4.xml" ContentType="application/vnd.openxmlformats-officedocument.presentationml.notesSlide+xml"/>
  <Override PartName="/ppt/slides/slide9.xml" ContentType="application/vnd.openxmlformats-officedocument.presentationml.slide+xml"/>
  <Default Extension="emf" ContentType="image/x-emf"/>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handoutMasters/handoutMaster1.xml" ContentType="application/vnd.openxmlformats-officedocument.presentationml.handoutMaster+xml"/>
  <Override PartName="/ppt/slideLayouts/slideLayout5.xml" ContentType="application/vnd.openxmlformats-officedocument.presentationml.slideLayout+xml"/>
  <Override PartName="/ppt/notesSlides/notesSlide12.xml" ContentType="application/vnd.openxmlformats-officedocument.presentationml.notesSlide+xml"/>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slides/slide6.xml" ContentType="application/vnd.openxmlformats-officedocument.presentationml.slide+xml"/>
  <Override PartName="/ppt/notesSlides/notesSlide17.xml" ContentType="application/vnd.openxmlformats-officedocument.presentationml.notes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Default Extension="png" ContentType="image/png"/>
  <Override PartName="/ppt/slides/slide23.xml" ContentType="application/vnd.openxmlformats-officedocument.presentationml.slide+xml"/>
  <Default Extension="pdf" ContentType="application/pdf"/>
  <Override PartName="/ppt/notesSlides/notesSlide6.xml" ContentType="application/vnd.openxmlformats-officedocument.presentationml.notesSlide+xml"/>
  <Default Extension="gif" ContentType="image/gif"/>
  <Override PartName="/ppt/slides/slide16.xml" ContentType="application/vnd.openxmlformats-officedocument.presentationml.slide+xml"/>
  <Override PartName="/ppt/slideLayouts/slideLayout13.xml" ContentType="application/vnd.openxmlformats-officedocument.presentationml.slideLayout+xml"/>
  <Override PartName="/ppt/notesSlides/notesSlide2.xml" ContentType="application/vnd.openxmlformats-officedocument.presentationml.notesSlide+xml"/>
  <Override PartName="/ppt/slides/slide7.xml" ContentType="application/vnd.openxmlformats-officedocument.presentationml.slide+xml"/>
  <Override PartName="/ppt/notesSlides/notesSlide18.xml" ContentType="application/vnd.openxmlformats-officedocument.presentationml.notes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Default Extension="vml" ContentType="application/vnd.openxmlformats-officedocument.vmlDrawing"/>
  <Override PartName="/ppt/slides/slide3.xml" ContentType="application/vnd.openxmlformats-officedocument.presentationml.slide+xml"/>
  <Override PartName="/ppt/notesSlides/notesSlide14.xml" ContentType="application/vnd.openxmlformats-officedocument.presentationml.notes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slideLayouts/slideLayout14.xml" ContentType="application/vnd.openxmlformats-officedocument.presentationml.slideLayout+xml"/>
  <Override PartName="/ppt/notesSlides/notesSlide3.xml" ContentType="application/vnd.openxmlformats-officedocument.presentationml.notesSlide+xml"/>
  <Override PartName="/ppt/slides/slide8.xml" ContentType="application/vnd.openxmlformats-officedocument.presentationml.slide+xml"/>
  <Override PartName="/ppt/notesSlides/notesSlide10.xml" ContentType="application/vnd.openxmlformats-officedocument.presentationml.notes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8.xml" ContentType="application/vnd.openxmlformats-officedocument.presentationml.notesSlide+xml"/>
  <Default Extension="wmf" ContentType="image/x-wmf"/>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autoCompressPictures="0">
  <p:sldMasterIdLst>
    <p:sldMasterId id="2147483667" r:id="rId1"/>
  </p:sldMasterIdLst>
  <p:notesMasterIdLst>
    <p:notesMasterId r:id="rId26"/>
  </p:notesMasterIdLst>
  <p:handoutMasterIdLst>
    <p:handoutMasterId r:id="rId27"/>
  </p:handoutMasterIdLst>
  <p:sldIdLst>
    <p:sldId id="756" r:id="rId2"/>
    <p:sldId id="776" r:id="rId3"/>
    <p:sldId id="742" r:id="rId4"/>
    <p:sldId id="727" r:id="rId5"/>
    <p:sldId id="829" r:id="rId6"/>
    <p:sldId id="830" r:id="rId7"/>
    <p:sldId id="832" r:id="rId8"/>
    <p:sldId id="831" r:id="rId9"/>
    <p:sldId id="833" r:id="rId10"/>
    <p:sldId id="729" r:id="rId11"/>
    <p:sldId id="793" r:id="rId12"/>
    <p:sldId id="792" r:id="rId13"/>
    <p:sldId id="790" r:id="rId14"/>
    <p:sldId id="791" r:id="rId15"/>
    <p:sldId id="795" r:id="rId16"/>
    <p:sldId id="794" r:id="rId17"/>
    <p:sldId id="778" r:id="rId18"/>
    <p:sldId id="815" r:id="rId19"/>
    <p:sldId id="816" r:id="rId20"/>
    <p:sldId id="817" r:id="rId21"/>
    <p:sldId id="821" r:id="rId22"/>
    <p:sldId id="810" r:id="rId23"/>
    <p:sldId id="813" r:id="rId24"/>
    <p:sldId id="811" r:id="rId25"/>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Calibri" charset="0"/>
        <a:ea typeface="MS PGothic" pitchFamily="34" charset="-128"/>
        <a:cs typeface="MS PGothic" pitchFamily="34" charset="-128"/>
      </a:defRPr>
    </a:lvl1pPr>
    <a:lvl2pPr marL="457200" algn="l" rtl="0" fontAlgn="base">
      <a:spcBef>
        <a:spcPct val="0"/>
      </a:spcBef>
      <a:spcAft>
        <a:spcPct val="0"/>
      </a:spcAft>
      <a:defRPr kern="1200">
        <a:solidFill>
          <a:schemeClr val="tx1"/>
        </a:solidFill>
        <a:latin typeface="Calibri" charset="0"/>
        <a:ea typeface="MS PGothic" pitchFamily="34" charset="-128"/>
        <a:cs typeface="MS PGothic" pitchFamily="34" charset="-128"/>
      </a:defRPr>
    </a:lvl2pPr>
    <a:lvl3pPr marL="914400" algn="l" rtl="0" fontAlgn="base">
      <a:spcBef>
        <a:spcPct val="0"/>
      </a:spcBef>
      <a:spcAft>
        <a:spcPct val="0"/>
      </a:spcAft>
      <a:defRPr kern="1200">
        <a:solidFill>
          <a:schemeClr val="tx1"/>
        </a:solidFill>
        <a:latin typeface="Calibri" charset="0"/>
        <a:ea typeface="MS PGothic" pitchFamily="34" charset="-128"/>
        <a:cs typeface="MS PGothic" pitchFamily="34" charset="-128"/>
      </a:defRPr>
    </a:lvl3pPr>
    <a:lvl4pPr marL="1371600" algn="l" rtl="0" fontAlgn="base">
      <a:spcBef>
        <a:spcPct val="0"/>
      </a:spcBef>
      <a:spcAft>
        <a:spcPct val="0"/>
      </a:spcAft>
      <a:defRPr kern="1200">
        <a:solidFill>
          <a:schemeClr val="tx1"/>
        </a:solidFill>
        <a:latin typeface="Calibri" charset="0"/>
        <a:ea typeface="MS PGothic" pitchFamily="34" charset="-128"/>
        <a:cs typeface="MS PGothic" pitchFamily="34" charset="-128"/>
      </a:defRPr>
    </a:lvl4pPr>
    <a:lvl5pPr marL="1828800" algn="l" rtl="0" fontAlgn="base">
      <a:spcBef>
        <a:spcPct val="0"/>
      </a:spcBef>
      <a:spcAft>
        <a:spcPct val="0"/>
      </a:spcAft>
      <a:defRPr kern="1200">
        <a:solidFill>
          <a:schemeClr val="tx1"/>
        </a:solidFill>
        <a:latin typeface="Calibri" charset="0"/>
        <a:ea typeface="MS PGothic" pitchFamily="34" charset="-128"/>
        <a:cs typeface="MS PGothic" pitchFamily="34" charset="-128"/>
      </a:defRPr>
    </a:lvl5pPr>
    <a:lvl6pPr marL="2286000" algn="l" defTabSz="457200" rtl="0" eaLnBrk="1" latinLnBrk="0" hangingPunct="1">
      <a:defRPr kern="1200">
        <a:solidFill>
          <a:schemeClr val="tx1"/>
        </a:solidFill>
        <a:latin typeface="Calibri" charset="0"/>
        <a:ea typeface="MS PGothic" pitchFamily="34" charset="-128"/>
        <a:cs typeface="MS PGothic" pitchFamily="34" charset="-128"/>
      </a:defRPr>
    </a:lvl6pPr>
    <a:lvl7pPr marL="2743200" algn="l" defTabSz="457200" rtl="0" eaLnBrk="1" latinLnBrk="0" hangingPunct="1">
      <a:defRPr kern="1200">
        <a:solidFill>
          <a:schemeClr val="tx1"/>
        </a:solidFill>
        <a:latin typeface="Calibri" charset="0"/>
        <a:ea typeface="MS PGothic" pitchFamily="34" charset="-128"/>
        <a:cs typeface="MS PGothic" pitchFamily="34" charset="-128"/>
      </a:defRPr>
    </a:lvl7pPr>
    <a:lvl8pPr marL="3200400" algn="l" defTabSz="457200" rtl="0" eaLnBrk="1" latinLnBrk="0" hangingPunct="1">
      <a:defRPr kern="1200">
        <a:solidFill>
          <a:schemeClr val="tx1"/>
        </a:solidFill>
        <a:latin typeface="Calibri" charset="0"/>
        <a:ea typeface="MS PGothic" pitchFamily="34" charset="-128"/>
        <a:cs typeface="MS PGothic" pitchFamily="34" charset="-128"/>
      </a:defRPr>
    </a:lvl8pPr>
    <a:lvl9pPr marL="3657600" algn="l" defTabSz="457200" rtl="0" eaLnBrk="1" latinLnBrk="0" hangingPunct="1">
      <a:defRPr kern="1200">
        <a:solidFill>
          <a:schemeClr val="tx1"/>
        </a:solidFill>
        <a:latin typeface="Calibri" charset="0"/>
        <a:ea typeface="MS PGothic" pitchFamily="34" charset="-128"/>
        <a:cs typeface="MS PGothic" pitchFamily="34"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FFCC66"/>
    <a:srgbClr val="2C2C2C"/>
    <a:srgbClr val="1B1B1B"/>
    <a:srgbClr val="181CD0"/>
    <a:srgbClr val="FFFF00"/>
    <a:srgbClr val="8AFF86"/>
    <a:srgbClr val="FF9CD5"/>
    <a:srgbClr val="99F0FF"/>
    <a:srgbClr val="FF505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vertBarState="minimized">
    <p:restoredLeft sz="8383" autoAdjust="0"/>
    <p:restoredTop sz="94982" autoAdjust="0"/>
  </p:normalViewPr>
  <p:slideViewPr>
    <p:cSldViewPr>
      <p:cViewPr varScale="1">
        <p:scale>
          <a:sx n="140" d="100"/>
          <a:sy n="140" d="100"/>
        </p:scale>
        <p:origin x="-2480"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handoutMaster" Target="handoutMasters/handout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ict"/><Relationship Id="rId2" Type="http://schemas.openxmlformats.org/officeDocument/2006/relationships/image" Target="../media/image8.pict"/></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1878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eaLnBrk="0" hangingPunct="0">
              <a:defRPr sz="1300">
                <a:latin typeface="Arial" charset="0"/>
              </a:defRPr>
            </a:lvl1pPr>
          </a:lstStyle>
          <a:p>
            <a:pPr>
              <a:defRPr/>
            </a:pPr>
            <a:endParaRPr lang="en-US"/>
          </a:p>
        </p:txBody>
      </p:sp>
      <p:sp>
        <p:nvSpPr>
          <p:cNvPr id="118787"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eaLnBrk="0" hangingPunct="0">
              <a:defRPr sz="1300">
                <a:latin typeface="Arial" charset="0"/>
              </a:defRPr>
            </a:lvl1pPr>
          </a:lstStyle>
          <a:p>
            <a:pPr>
              <a:defRPr/>
            </a:pPr>
            <a:fld id="{F0270D1A-F9A5-2243-B606-ACE76601D8F0}" type="datetime1">
              <a:rPr lang="en-US"/>
              <a:pPr>
                <a:defRPr/>
              </a:pPr>
              <a:t>12/3/12</a:t>
            </a:fld>
            <a:endParaRPr lang="en-US"/>
          </a:p>
        </p:txBody>
      </p:sp>
      <p:sp>
        <p:nvSpPr>
          <p:cNvPr id="118788"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eaLnBrk="0" hangingPunct="0">
              <a:defRPr sz="1300">
                <a:latin typeface="Arial" charset="0"/>
              </a:defRPr>
            </a:lvl1pPr>
          </a:lstStyle>
          <a:p>
            <a:pPr>
              <a:defRPr/>
            </a:pPr>
            <a:endParaRPr lang="en-US"/>
          </a:p>
        </p:txBody>
      </p:sp>
      <p:sp>
        <p:nvSpPr>
          <p:cNvPr id="118789"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eaLnBrk="0" hangingPunct="0">
              <a:defRPr sz="1300">
                <a:latin typeface="Arial" charset="0"/>
              </a:defRPr>
            </a:lvl1pPr>
          </a:lstStyle>
          <a:p>
            <a:pPr>
              <a:defRPr/>
            </a:pPr>
            <a:fld id="{DEC875FF-E601-8A46-97F7-CD9FEA21039F}"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170238" cy="479425"/>
          </a:xfrm>
          <a:prstGeom prst="rect">
            <a:avLst/>
          </a:prstGeom>
          <a:noFill/>
          <a:ln w="9525">
            <a:noFill/>
            <a:miter lim="800000"/>
            <a:headEnd/>
            <a:tailEnd/>
          </a:ln>
        </p:spPr>
        <p:txBody>
          <a:bodyPr vert="horz" wrap="square" lIns="96661" tIns="48331" rIns="96661" bIns="48331" numCol="1" anchor="t" anchorCtr="0" compatLnSpc="1">
            <a:prstTxWarp prst="textNoShape">
              <a:avLst/>
            </a:prstTxWarp>
          </a:bodyPr>
          <a:lstStyle>
            <a:lvl1pPr defTabSz="966788">
              <a:defRPr sz="1300">
                <a:latin typeface="Arial" charset="0"/>
                <a:ea typeface="Arial" charset="0"/>
                <a:cs typeface="Arial" charset="0"/>
              </a:defRPr>
            </a:lvl1pPr>
          </a:lstStyle>
          <a:p>
            <a:pPr>
              <a:defRPr/>
            </a:pPr>
            <a:endParaRPr lang="en-US"/>
          </a:p>
        </p:txBody>
      </p:sp>
      <p:sp>
        <p:nvSpPr>
          <p:cNvPr id="11267" name="Rectangle 3"/>
          <p:cNvSpPr>
            <a:spLocks noGrp="1" noChangeArrowheads="1"/>
          </p:cNvSpPr>
          <p:nvPr>
            <p:ph type="dt" idx="1"/>
          </p:nvPr>
        </p:nvSpPr>
        <p:spPr bwMode="auto">
          <a:xfrm>
            <a:off x="4143375" y="0"/>
            <a:ext cx="3170238" cy="479425"/>
          </a:xfrm>
          <a:prstGeom prst="rect">
            <a:avLst/>
          </a:prstGeom>
          <a:noFill/>
          <a:ln w="9525">
            <a:noFill/>
            <a:miter lim="800000"/>
            <a:headEnd/>
            <a:tailEnd/>
          </a:ln>
        </p:spPr>
        <p:txBody>
          <a:bodyPr vert="horz" wrap="square" lIns="96661" tIns="48331" rIns="96661" bIns="48331" numCol="1" anchor="t" anchorCtr="0" compatLnSpc="1">
            <a:prstTxWarp prst="textNoShape">
              <a:avLst/>
            </a:prstTxWarp>
          </a:bodyPr>
          <a:lstStyle>
            <a:lvl1pPr algn="r" defTabSz="966788">
              <a:defRPr sz="1300">
                <a:latin typeface="Arial" charset="0"/>
                <a:ea typeface="Arial" charset="0"/>
                <a:cs typeface="Arial"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p:spPr>
        <p:txBody>
          <a:bodyPr vert="horz" wrap="square" lIns="96661" tIns="48331" rIns="96661" bIns="4833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270"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p:spPr>
        <p:txBody>
          <a:bodyPr vert="horz" wrap="square" lIns="96661" tIns="48331" rIns="96661" bIns="48331" numCol="1" anchor="b" anchorCtr="0" compatLnSpc="1">
            <a:prstTxWarp prst="textNoShape">
              <a:avLst/>
            </a:prstTxWarp>
          </a:bodyPr>
          <a:lstStyle>
            <a:lvl1pPr defTabSz="966788">
              <a:defRPr sz="1300">
                <a:latin typeface="Arial" charset="0"/>
                <a:ea typeface="Arial" charset="0"/>
                <a:cs typeface="Arial" charset="0"/>
              </a:defRPr>
            </a:lvl1pPr>
          </a:lstStyle>
          <a:p>
            <a:pPr>
              <a:defRPr/>
            </a:pPr>
            <a:endParaRPr lang="en-US"/>
          </a:p>
        </p:txBody>
      </p:sp>
      <p:sp>
        <p:nvSpPr>
          <p:cNvPr id="11271"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p:spPr>
        <p:txBody>
          <a:bodyPr vert="horz" wrap="square" lIns="96661" tIns="48331" rIns="96661" bIns="48331" numCol="1" anchor="b" anchorCtr="0" compatLnSpc="1">
            <a:prstTxWarp prst="textNoShape">
              <a:avLst/>
            </a:prstTxWarp>
          </a:bodyPr>
          <a:lstStyle>
            <a:lvl1pPr algn="r" defTabSz="966788">
              <a:defRPr sz="1300">
                <a:latin typeface="Arial" charset="0"/>
                <a:ea typeface="Arial" charset="0"/>
                <a:cs typeface="Arial" charset="0"/>
              </a:defRPr>
            </a:lvl1pPr>
          </a:lstStyle>
          <a:p>
            <a:pPr>
              <a:defRPr/>
            </a:pPr>
            <a:fld id="{FFA3EF07-5A54-0D4D-BD52-7C6F8457FC0B}"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109" charset="0"/>
        <a:ea typeface="Arial" pitchFamily="-109" charset="0"/>
        <a:cs typeface="Arial" pitchFamily="-109" charset="0"/>
      </a:defRPr>
    </a:lvl1pPr>
    <a:lvl2pPr marL="457200" algn="l" rtl="0" eaLnBrk="0" fontAlgn="base" hangingPunct="0">
      <a:spcBef>
        <a:spcPct val="30000"/>
      </a:spcBef>
      <a:spcAft>
        <a:spcPct val="0"/>
      </a:spcAft>
      <a:defRPr sz="1200" kern="1200">
        <a:solidFill>
          <a:schemeClr val="tx1"/>
        </a:solidFill>
        <a:latin typeface="Arial" pitchFamily="-109" charset="0"/>
        <a:ea typeface="Arial" pitchFamily="-109" charset="0"/>
        <a:cs typeface="Arial" pitchFamily="-109" charset="0"/>
      </a:defRPr>
    </a:lvl2pPr>
    <a:lvl3pPr marL="914400" algn="l" rtl="0" eaLnBrk="0" fontAlgn="base" hangingPunct="0">
      <a:spcBef>
        <a:spcPct val="30000"/>
      </a:spcBef>
      <a:spcAft>
        <a:spcPct val="0"/>
      </a:spcAft>
      <a:defRPr sz="1200" kern="1200">
        <a:solidFill>
          <a:schemeClr val="tx1"/>
        </a:solidFill>
        <a:latin typeface="Arial" pitchFamily="-109" charset="0"/>
        <a:ea typeface="Arial" pitchFamily="-109" charset="0"/>
        <a:cs typeface="Arial" pitchFamily="-109" charset="0"/>
      </a:defRPr>
    </a:lvl3pPr>
    <a:lvl4pPr marL="1371600" algn="l" rtl="0" eaLnBrk="0" fontAlgn="base" hangingPunct="0">
      <a:spcBef>
        <a:spcPct val="30000"/>
      </a:spcBef>
      <a:spcAft>
        <a:spcPct val="0"/>
      </a:spcAft>
      <a:defRPr sz="1200" kern="1200">
        <a:solidFill>
          <a:schemeClr val="tx1"/>
        </a:solidFill>
        <a:latin typeface="Arial" pitchFamily="-109" charset="0"/>
        <a:ea typeface="Arial" pitchFamily="-109" charset="0"/>
        <a:cs typeface="Arial" pitchFamily="-109" charset="0"/>
      </a:defRPr>
    </a:lvl4pPr>
    <a:lvl5pPr marL="1828800" algn="l" rtl="0" eaLnBrk="0" fontAlgn="base" hangingPunct="0">
      <a:spcBef>
        <a:spcPct val="30000"/>
      </a:spcBef>
      <a:spcAft>
        <a:spcPct val="0"/>
      </a:spcAft>
      <a:defRPr sz="1200" kern="1200">
        <a:solidFill>
          <a:schemeClr val="tx1"/>
        </a:solidFill>
        <a:latin typeface="Arial" pitchFamily="-109" charset="0"/>
        <a:ea typeface="Arial" pitchFamily="-109" charset="0"/>
        <a:cs typeface="Arial"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p:nvPr>
        </p:nvSpPr>
        <p:spPr>
          <a:noFill/>
        </p:spPr>
        <p:txBody>
          <a:bodyPr/>
          <a:lstStyle/>
          <a:p>
            <a:fld id="{945BE349-17A0-9E49-811D-52FA848668D4}" type="slidenum">
              <a:rPr lang="en-US" smtClean="0"/>
              <a:pPr/>
              <a:t>2</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r>
              <a:rPr lang="en-US" smtClean="0"/>
              <a:t>"docking" is the identification of the low-energy binding modes of a small molecule (ligands) within the active site of a macromolecule (receptor) whose structure is known </a:t>
            </a:r>
          </a:p>
          <a:p>
            <a:r>
              <a:rPr lang="en-US" smtClean="0"/>
              <a:t>A compound that interacts strongly with (i.e. binds) a receptor associated with a disease may inhibit its function and thus act as a drug  </a:t>
            </a:r>
          </a:p>
          <a:p>
            <a:r>
              <a:rPr lang="en-US" smtClean="0"/>
              <a:t>Typical Workload: </a:t>
            </a:r>
          </a:p>
          <a:p>
            <a:pPr lvl="1"/>
            <a:r>
              <a:rPr lang="en-US" smtClean="0">
                <a:cs typeface="ＭＳ Ｐゴシック" charset="-128"/>
              </a:rPr>
              <a:t>Application Size: 7MB (static binary)</a:t>
            </a:r>
          </a:p>
          <a:p>
            <a:pPr lvl="1"/>
            <a:r>
              <a:rPr lang="en-US" smtClean="0">
                <a:cs typeface="ＭＳ Ｐゴシック" charset="-128"/>
              </a:rPr>
              <a:t>Static input data: 35MB (binary and ASCII text)</a:t>
            </a:r>
          </a:p>
          <a:p>
            <a:pPr lvl="1"/>
            <a:r>
              <a:rPr lang="en-US" smtClean="0">
                <a:cs typeface="ＭＳ Ｐゴシック" charset="-128"/>
              </a:rPr>
              <a:t>Dynamic input data:10KB (ASCII text)</a:t>
            </a:r>
          </a:p>
          <a:p>
            <a:pPr lvl="1"/>
            <a:r>
              <a:rPr lang="en-US" smtClean="0">
                <a:cs typeface="ＭＳ Ｐゴシック" charset="-128"/>
              </a:rPr>
              <a:t>Output data: 10KB (ASCII text)</a:t>
            </a:r>
          </a:p>
          <a:p>
            <a:pPr lvl="1"/>
            <a:r>
              <a:rPr lang="en-US" smtClean="0">
                <a:cs typeface="ＭＳ Ｐゴシック" charset="-128"/>
              </a:rPr>
              <a:t>Expected execution time: 5~5000 seconds</a:t>
            </a:r>
          </a:p>
          <a:p>
            <a:pPr lvl="1"/>
            <a:r>
              <a:rPr lang="en-US" smtClean="0">
                <a:cs typeface="ＭＳ Ｐゴシック" charset="-128"/>
              </a:rPr>
              <a:t>Parameter space: 1 billion tasks </a:t>
            </a:r>
          </a:p>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0418" name="Rectangle 7"/>
          <p:cNvSpPr>
            <a:spLocks noGrp="1" noChangeArrowheads="1"/>
          </p:cNvSpPr>
          <p:nvPr>
            <p:ph type="sldNum" sz="quarter"/>
          </p:nvPr>
        </p:nvSpPr>
        <p:spPr>
          <a:noFill/>
        </p:spPr>
        <p:txBody>
          <a:bodyPr/>
          <a:lstStyle/>
          <a:p>
            <a:fld id="{8D6637D3-A93A-FE44-A67F-5C9EC7364F2D}" type="slidenum">
              <a:rPr lang="en-GB"/>
              <a:pPr/>
              <a:t>14</a:t>
            </a:fld>
            <a:endParaRPr lang="en-GB"/>
          </a:p>
        </p:txBody>
      </p:sp>
      <p:sp>
        <p:nvSpPr>
          <p:cNvPr id="60419" name="Text Box 1026"/>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p:spPr>
        <p:txBody>
          <a:bodyPr wrap="none" lIns="96661" tIns="48331" rIns="96661" bIns="48331" anchor="ctr">
            <a:prstTxWarp prst="textNoShape">
              <a:avLst/>
            </a:prstTxWarp>
          </a:bodyPr>
          <a:lstStyle/>
          <a:p>
            <a:endParaRPr lang="en-US"/>
          </a:p>
        </p:txBody>
      </p:sp>
      <p:sp>
        <p:nvSpPr>
          <p:cNvPr id="60420" name="Text Box 1027"/>
          <p:cNvSpPr>
            <a:spLocks noGrp="1" noChangeArrowheads="1"/>
          </p:cNvSpPr>
          <p:nvPr>
            <p:ph type="body"/>
          </p:nvPr>
        </p:nvSpPr>
        <p:spPr>
          <a:xfrm>
            <a:off x="975360" y="4560570"/>
            <a:ext cx="5364480" cy="4322207"/>
          </a:xfrm>
          <a:noFill/>
          <a:ln/>
        </p:spPr>
        <p:txBody>
          <a:bodyPr wrap="none" anchor="ct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714F4C-859C-CA45-AD7D-BD0D550441F1}" type="slidenum">
              <a:rPr lang="en-US"/>
              <a:pPr/>
              <a:t>15</a:t>
            </a:fld>
            <a:endParaRPr lang="en-US"/>
          </a:p>
        </p:txBody>
      </p:sp>
      <p:sp>
        <p:nvSpPr>
          <p:cNvPr id="1333250" name="Rectangle 2"/>
          <p:cNvSpPr>
            <a:spLocks noGrp="1" noRot="1" noChangeAspect="1" noChangeArrowheads="1" noTextEdit="1"/>
          </p:cNvSpPr>
          <p:nvPr>
            <p:ph type="sldImg"/>
          </p:nvPr>
        </p:nvSpPr>
        <p:spPr>
          <a:ln/>
        </p:spPr>
      </p:sp>
      <p:sp>
        <p:nvSpPr>
          <p:cNvPr id="1333251" name="Rectangle 3"/>
          <p:cNvSpPr>
            <a:spLocks noGrp="1" noChangeArrowheads="1"/>
          </p:cNvSpPr>
          <p:nvPr>
            <p:ph type="body" idx="1"/>
          </p:nvPr>
        </p:nvSpPr>
        <p:spPr/>
        <p:txBody>
          <a:bodyPr/>
          <a:lstStyle/>
          <a:p>
            <a:r>
              <a:rPr lang="en-US"/>
              <a:t>AIRSN - performs </a:t>
            </a:r>
            <a:r>
              <a:rPr lang="en-US" i="1"/>
              <a:t>spatial normalization</a:t>
            </a:r>
            <a:r>
              <a:rPr lang="en-US"/>
              <a:t> for pre-processing raw fMRI data prior to analysis.</a:t>
            </a:r>
          </a:p>
          <a:p>
            <a:endParaRPr lang="en-US"/>
          </a:p>
          <a:p>
            <a:r>
              <a:rPr lang="en-US"/>
              <a:t>AIRSN normalizes sets of time series of 3D volumes to a standardized coordinate system</a:t>
            </a:r>
          </a:p>
          <a:p>
            <a:r>
              <a:rPr lang="en-US"/>
              <a:t>and applies motion correction and Gaussian smoothing.</a:t>
            </a:r>
          </a:p>
          <a:p>
            <a:endParaRPr lang="en-US"/>
          </a:p>
          <a:p>
            <a:r>
              <a:rPr lang="en-US"/>
              <a:t>This is in the functional portion of a study; Anatomic data feeds into it.</a:t>
            </a:r>
          </a:p>
          <a:p>
            <a:endParaRPr lang="en-US"/>
          </a:p>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6B5494-1FAF-1B41-8C29-358EC2042D97}" type="slidenum">
              <a:rPr lang="en-US"/>
              <a:pPr/>
              <a:t>16</a:t>
            </a:fld>
            <a:endParaRPr lang="en-US"/>
          </a:p>
        </p:txBody>
      </p:sp>
      <p:sp>
        <p:nvSpPr>
          <p:cNvPr id="1605634" name="Rectangle 2"/>
          <p:cNvSpPr>
            <a:spLocks noGrp="1" noRot="1" noChangeAspect="1" noChangeArrowheads="1" noTextEdit="1"/>
          </p:cNvSpPr>
          <p:nvPr>
            <p:ph type="sldImg"/>
          </p:nvPr>
        </p:nvSpPr>
        <p:spPr>
          <a:ln/>
        </p:spPr>
      </p:sp>
      <p:sp>
        <p:nvSpPr>
          <p:cNvPr id="1605635" name="Rectangle 3"/>
          <p:cNvSpPr>
            <a:spLocks noGrp="1" noChangeArrowheads="1"/>
          </p:cNvSpPr>
          <p:nvPr>
            <p:ph type="body" idx="1"/>
          </p:nvPr>
        </p:nvSpPr>
        <p:spPr/>
        <p:txBody>
          <a:bodyPr/>
          <a:lstStyle/>
          <a:p>
            <a:r>
              <a:rPr lang="en-US"/>
              <a:t>Shows how we can arbitrarily nest Swift procedures, similar to how it was done in VDL.</a:t>
            </a:r>
          </a:p>
          <a:p>
            <a:endParaRPr lang="en-US"/>
          </a:p>
          <a:p>
            <a:r>
              <a:rPr lang="en-US"/>
              <a:t>At the “leaves” of a nested procedure call graph are “atomic procedures” – the actual executable programs of a user’s application domain.  Then swift procedures nest calls to these atomics or to other “compound” procedures.</a:t>
            </a:r>
          </a:p>
          <a:p>
            <a:endParaRPr lang="en-US"/>
          </a:p>
          <a:p>
            <a:r>
              <a:rPr lang="en-US"/>
              <a:t>Atomic procedures are typically executed at worker nodes, while composite procedures are handled within Swift’s Karajan workflow engine.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9874" name="Rectangle 7"/>
          <p:cNvSpPr>
            <a:spLocks noGrp="1" noChangeArrowheads="1"/>
          </p:cNvSpPr>
          <p:nvPr>
            <p:ph type="sldNum" sz="quarter"/>
          </p:nvPr>
        </p:nvSpPr>
        <p:spPr>
          <a:noFill/>
        </p:spPr>
        <p:txBody>
          <a:bodyPr/>
          <a:lstStyle/>
          <a:p>
            <a:fld id="{323552DF-96AE-3841-926A-0F2E8B1C9EFE}" type="slidenum">
              <a:rPr lang="en-GB"/>
              <a:pPr/>
              <a:t>17</a:t>
            </a:fld>
            <a:endParaRPr lang="en-GB"/>
          </a:p>
        </p:txBody>
      </p:sp>
      <p:sp>
        <p:nvSpPr>
          <p:cNvPr id="79875" name="Text Box 1026"/>
          <p:cNvSpPr txBox="1">
            <a:spLocks noChangeArrowheads="1"/>
          </p:cNvSpPr>
          <p:nvPr/>
        </p:nvSpPr>
        <p:spPr bwMode="auto">
          <a:xfrm>
            <a:off x="4145280" y="9121140"/>
            <a:ext cx="3169920" cy="480060"/>
          </a:xfrm>
          <a:prstGeom prst="rect">
            <a:avLst/>
          </a:prstGeom>
          <a:noFill/>
          <a:ln w="9525">
            <a:noFill/>
            <a:round/>
            <a:headEnd/>
            <a:tailEnd/>
          </a:ln>
        </p:spPr>
        <p:txBody>
          <a:bodyPr lIns="95139" tIns="49472" rIns="95139" bIns="49472" anchor="b">
            <a:prstTxWarp prst="textNoShape">
              <a:avLst/>
            </a:prstTxWarp>
          </a:bodyPr>
          <a:lstStyle/>
          <a:p>
            <a:pPr algn="r">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fld id="{81CE01FA-5B12-4E4D-83BB-4FF2D54F793B}" type="slidenum">
              <a:rPr lang="en-GB" sz="1300">
                <a:solidFill>
                  <a:srgbClr val="000000"/>
                </a:solidFill>
                <a:ea typeface="ＭＳ Ｐゴシック" charset="-128"/>
                <a:cs typeface="ＭＳ Ｐゴシック" charset="-128"/>
              </a:rPr>
              <a:pPr algn="r">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t>17</a:t>
            </a:fld>
            <a:endParaRPr lang="en-GB" sz="1300" dirty="0">
              <a:solidFill>
                <a:srgbClr val="000000"/>
              </a:solidFill>
              <a:ea typeface="ＭＳ Ｐゴシック" charset="-128"/>
              <a:cs typeface="ＭＳ Ｐゴシック" charset="-128"/>
            </a:endParaRPr>
          </a:p>
        </p:txBody>
      </p:sp>
      <p:sp>
        <p:nvSpPr>
          <p:cNvPr id="79876" name="Text Box 1027"/>
          <p:cNvSpPr txBox="1">
            <a:spLocks noChangeArrowheads="1"/>
          </p:cNvSpPr>
          <p:nvPr/>
        </p:nvSpPr>
        <p:spPr bwMode="auto">
          <a:xfrm>
            <a:off x="0" y="9121140"/>
            <a:ext cx="3169920" cy="480060"/>
          </a:xfrm>
          <a:prstGeom prst="rect">
            <a:avLst/>
          </a:prstGeom>
          <a:noFill/>
          <a:ln w="9525">
            <a:noFill/>
            <a:round/>
            <a:headEnd/>
            <a:tailEnd/>
          </a:ln>
        </p:spPr>
        <p:txBody>
          <a:bodyPr lIns="95139" tIns="49472" rIns="95139" bIns="49472" anchor="b">
            <a:prstTxWarp prst="textNoShape">
              <a:avLst/>
            </a:prstTxWarp>
          </a:bodyPr>
          <a:lstStyle/>
          <a:p>
            <a:pPr>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endParaRPr lang="en-US" sz="1300" dirty="0">
              <a:solidFill>
                <a:srgbClr val="000000"/>
              </a:solidFill>
              <a:ea typeface="ＭＳ Ｐゴシック" charset="-128"/>
              <a:cs typeface="ＭＳ Ｐゴシック" charset="-128"/>
            </a:endParaRPr>
          </a:p>
        </p:txBody>
      </p:sp>
      <p:sp>
        <p:nvSpPr>
          <p:cNvPr id="79877" name="Text Box 1028"/>
          <p:cNvSpPr txBox="1">
            <a:spLocks noChangeArrowheads="1"/>
          </p:cNvSpPr>
          <p:nvPr/>
        </p:nvSpPr>
        <p:spPr bwMode="auto">
          <a:xfrm>
            <a:off x="0" y="0"/>
            <a:ext cx="3169920" cy="480060"/>
          </a:xfrm>
          <a:prstGeom prst="rect">
            <a:avLst/>
          </a:prstGeom>
          <a:noFill/>
          <a:ln w="9525">
            <a:noFill/>
            <a:round/>
            <a:headEnd/>
            <a:tailEnd/>
          </a:ln>
        </p:spPr>
        <p:txBody>
          <a:bodyPr lIns="95139" tIns="49472" rIns="95139" bIns="49472">
            <a:prstTxWarp prst="textNoShape">
              <a:avLst/>
            </a:prstTxWarp>
          </a:bodyPr>
          <a:lstStyle/>
          <a:p>
            <a:pPr>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endParaRPr lang="en-US" sz="1300" dirty="0">
              <a:solidFill>
                <a:srgbClr val="000000"/>
              </a:solidFill>
              <a:ea typeface="ＭＳ Ｐゴシック" charset="-128"/>
              <a:cs typeface="ＭＳ Ｐゴシック" charset="-128"/>
            </a:endParaRPr>
          </a:p>
        </p:txBody>
      </p:sp>
      <p:sp>
        <p:nvSpPr>
          <p:cNvPr id="79878" name="Text Box 1029"/>
          <p:cNvSpPr txBox="1">
            <a:spLocks noChangeArrowheads="1"/>
          </p:cNvSpPr>
          <p:nvPr/>
        </p:nvSpPr>
        <p:spPr bwMode="auto">
          <a:xfrm>
            <a:off x="4145280" y="0"/>
            <a:ext cx="3169920" cy="480060"/>
          </a:xfrm>
          <a:prstGeom prst="rect">
            <a:avLst/>
          </a:prstGeom>
          <a:noFill/>
          <a:ln w="9525">
            <a:noFill/>
            <a:round/>
            <a:headEnd/>
            <a:tailEnd/>
          </a:ln>
        </p:spPr>
        <p:txBody>
          <a:bodyPr lIns="95139" tIns="49472" rIns="95139" bIns="49472">
            <a:prstTxWarp prst="textNoShape">
              <a:avLst/>
            </a:prstTxWarp>
          </a:bodyPr>
          <a:lstStyle/>
          <a:p>
            <a:pPr algn="r">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endParaRPr lang="en-US" sz="1300" dirty="0">
              <a:solidFill>
                <a:srgbClr val="000000"/>
              </a:solidFill>
              <a:ea typeface="ＭＳ Ｐゴシック" charset="-128"/>
              <a:cs typeface="ＭＳ Ｐゴシック" charset="-128"/>
            </a:endParaRPr>
          </a:p>
        </p:txBody>
      </p:sp>
      <p:sp>
        <p:nvSpPr>
          <p:cNvPr id="79879" name="Text Box 1030"/>
          <p:cNvSpPr txBox="1">
            <a:spLocks noChangeArrowheads="1"/>
          </p:cNvSpPr>
          <p:nvPr/>
        </p:nvSpPr>
        <p:spPr bwMode="auto">
          <a:xfrm>
            <a:off x="1220894" y="720090"/>
            <a:ext cx="4876800" cy="3600450"/>
          </a:xfrm>
          <a:prstGeom prst="rect">
            <a:avLst/>
          </a:prstGeom>
          <a:solidFill>
            <a:srgbClr val="FFFFFF"/>
          </a:solidFill>
          <a:ln w="9525">
            <a:solidFill>
              <a:srgbClr val="000000"/>
            </a:solidFill>
            <a:miter lim="800000"/>
            <a:headEnd/>
            <a:tailEnd/>
          </a:ln>
        </p:spPr>
        <p:txBody>
          <a:bodyPr wrap="none" lIns="96661" tIns="48331" rIns="96661" bIns="48331" anchor="ctr">
            <a:prstTxWarp prst="textNoShape">
              <a:avLst/>
            </a:prstTxWarp>
          </a:bodyPr>
          <a:lstStyle/>
          <a:p>
            <a:endParaRPr lang="en-US"/>
          </a:p>
        </p:txBody>
      </p:sp>
      <p:sp>
        <p:nvSpPr>
          <p:cNvPr id="79880" name="Text Box 1031"/>
          <p:cNvSpPr>
            <a:spLocks noGrp="1" noChangeArrowheads="1"/>
          </p:cNvSpPr>
          <p:nvPr>
            <p:ph type="body"/>
          </p:nvPr>
        </p:nvSpPr>
        <p:spPr>
          <a:xfrm>
            <a:off x="975360" y="4560570"/>
            <a:ext cx="5364480" cy="4332209"/>
          </a:xfrm>
          <a:solidFill>
            <a:srgbClr val="FFFFFF"/>
          </a:solidFill>
          <a:ln w="9360">
            <a:solidFill>
              <a:srgbClr val="000000"/>
            </a:solidFill>
            <a:miter lim="800000"/>
          </a:ln>
        </p:spPr>
        <p:txBody>
          <a:bodyPr wrap="none" anchor="ct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2466" name="Rectangle 7"/>
          <p:cNvSpPr>
            <a:spLocks noGrp="1" noChangeArrowheads="1"/>
          </p:cNvSpPr>
          <p:nvPr>
            <p:ph type="sldNum" sz="quarter"/>
          </p:nvPr>
        </p:nvSpPr>
        <p:spPr>
          <a:noFill/>
        </p:spPr>
        <p:txBody>
          <a:bodyPr/>
          <a:lstStyle/>
          <a:p>
            <a:fld id="{02F73D01-4E00-8C4C-99A1-5BD41E296B37}" type="slidenum">
              <a:rPr lang="en-GB"/>
              <a:pPr/>
              <a:t>18</a:t>
            </a:fld>
            <a:endParaRPr lang="en-GB"/>
          </a:p>
        </p:txBody>
      </p:sp>
      <p:sp>
        <p:nvSpPr>
          <p:cNvPr id="62467" name="Text Box 1026"/>
          <p:cNvSpPr txBox="1">
            <a:spLocks noChangeArrowheads="1"/>
          </p:cNvSpPr>
          <p:nvPr/>
        </p:nvSpPr>
        <p:spPr bwMode="auto">
          <a:xfrm>
            <a:off x="4145280" y="9121140"/>
            <a:ext cx="3169920" cy="480060"/>
          </a:xfrm>
          <a:prstGeom prst="rect">
            <a:avLst/>
          </a:prstGeom>
          <a:noFill/>
          <a:ln w="9525">
            <a:noFill/>
            <a:round/>
            <a:headEnd/>
            <a:tailEnd/>
          </a:ln>
        </p:spPr>
        <p:txBody>
          <a:bodyPr lIns="95131" tIns="49468" rIns="95131" bIns="49468" anchor="b">
            <a:prstTxWarp prst="textNoShape">
              <a:avLst/>
            </a:prstTxWarp>
          </a:bodyPr>
          <a:lstStyle/>
          <a:p>
            <a:pPr algn="r">
              <a:tabLst>
                <a:tab pos="0" algn="l"/>
                <a:tab pos="966526" algn="l"/>
                <a:tab pos="1933052" algn="l"/>
                <a:tab pos="2899579" algn="l"/>
                <a:tab pos="3866104" algn="l"/>
                <a:tab pos="4832630" algn="l"/>
                <a:tab pos="5799157" algn="l"/>
                <a:tab pos="6765683" algn="l"/>
                <a:tab pos="7732209" algn="l"/>
                <a:tab pos="8698735" algn="l"/>
                <a:tab pos="9665261" algn="l"/>
                <a:tab pos="10631787" algn="l"/>
              </a:tabLst>
            </a:pPr>
            <a:fld id="{B8F1EA76-17AA-AA45-B124-D0AEF86FDF7C}" type="slidenum">
              <a:rPr lang="en-GB" sz="1300">
                <a:solidFill>
                  <a:srgbClr val="000000"/>
                </a:solidFill>
                <a:ea typeface="ＭＳ Ｐゴシック" charset="-128"/>
                <a:cs typeface="ＭＳ Ｐゴシック" charset="-128"/>
              </a:rPr>
              <a:pPr algn="r">
                <a:tabLst>
                  <a:tab pos="0" algn="l"/>
                  <a:tab pos="966526" algn="l"/>
                  <a:tab pos="1933052" algn="l"/>
                  <a:tab pos="2899579" algn="l"/>
                  <a:tab pos="3866104" algn="l"/>
                  <a:tab pos="4832630" algn="l"/>
                  <a:tab pos="5799157" algn="l"/>
                  <a:tab pos="6765683" algn="l"/>
                  <a:tab pos="7732209" algn="l"/>
                  <a:tab pos="8698735" algn="l"/>
                  <a:tab pos="9665261" algn="l"/>
                  <a:tab pos="10631787" algn="l"/>
                </a:tabLst>
              </a:pPr>
              <a:t>18</a:t>
            </a:fld>
            <a:endParaRPr lang="en-GB" sz="1300" dirty="0">
              <a:solidFill>
                <a:srgbClr val="000000"/>
              </a:solidFill>
              <a:ea typeface="ＭＳ Ｐゴシック" charset="-128"/>
              <a:cs typeface="ＭＳ Ｐゴシック" charset="-128"/>
            </a:endParaRPr>
          </a:p>
        </p:txBody>
      </p:sp>
      <p:sp>
        <p:nvSpPr>
          <p:cNvPr id="62468" name="Text Box 1027"/>
          <p:cNvSpPr txBox="1">
            <a:spLocks noChangeArrowheads="1"/>
          </p:cNvSpPr>
          <p:nvPr/>
        </p:nvSpPr>
        <p:spPr bwMode="auto">
          <a:xfrm>
            <a:off x="0" y="9121140"/>
            <a:ext cx="3169920" cy="480060"/>
          </a:xfrm>
          <a:prstGeom prst="rect">
            <a:avLst/>
          </a:prstGeom>
          <a:noFill/>
          <a:ln w="9525">
            <a:noFill/>
            <a:round/>
            <a:headEnd/>
            <a:tailEnd/>
          </a:ln>
        </p:spPr>
        <p:txBody>
          <a:bodyPr lIns="95131" tIns="49468" rIns="95131" bIns="49468" anchor="b">
            <a:prstTxWarp prst="textNoShape">
              <a:avLst/>
            </a:prstTxWarp>
          </a:bodyPr>
          <a:lstStyle/>
          <a:p>
            <a:pPr>
              <a:tabLst>
                <a:tab pos="0" algn="l"/>
                <a:tab pos="966526" algn="l"/>
                <a:tab pos="1933052" algn="l"/>
                <a:tab pos="2899579" algn="l"/>
                <a:tab pos="3866104" algn="l"/>
                <a:tab pos="4832630" algn="l"/>
                <a:tab pos="5799157" algn="l"/>
                <a:tab pos="6765683" algn="l"/>
                <a:tab pos="7732209" algn="l"/>
                <a:tab pos="8698735" algn="l"/>
                <a:tab pos="9665261" algn="l"/>
                <a:tab pos="10631787" algn="l"/>
              </a:tabLst>
            </a:pPr>
            <a:endParaRPr lang="en-US" sz="1300" dirty="0">
              <a:solidFill>
                <a:srgbClr val="000000"/>
              </a:solidFill>
              <a:ea typeface="ＭＳ Ｐゴシック" charset="-128"/>
              <a:cs typeface="ＭＳ Ｐゴシック" charset="-128"/>
            </a:endParaRPr>
          </a:p>
        </p:txBody>
      </p:sp>
      <p:sp>
        <p:nvSpPr>
          <p:cNvPr id="62469" name="Text Box 1028"/>
          <p:cNvSpPr txBox="1">
            <a:spLocks noChangeArrowheads="1"/>
          </p:cNvSpPr>
          <p:nvPr/>
        </p:nvSpPr>
        <p:spPr bwMode="auto">
          <a:xfrm>
            <a:off x="0" y="0"/>
            <a:ext cx="3169920" cy="480060"/>
          </a:xfrm>
          <a:prstGeom prst="rect">
            <a:avLst/>
          </a:prstGeom>
          <a:noFill/>
          <a:ln w="9525">
            <a:noFill/>
            <a:round/>
            <a:headEnd/>
            <a:tailEnd/>
          </a:ln>
        </p:spPr>
        <p:txBody>
          <a:bodyPr lIns="95131" tIns="49468" rIns="95131" bIns="49468">
            <a:prstTxWarp prst="textNoShape">
              <a:avLst/>
            </a:prstTxWarp>
          </a:bodyPr>
          <a:lstStyle/>
          <a:p>
            <a:pPr>
              <a:tabLst>
                <a:tab pos="0" algn="l"/>
                <a:tab pos="966526" algn="l"/>
                <a:tab pos="1933052" algn="l"/>
                <a:tab pos="2899579" algn="l"/>
                <a:tab pos="3866104" algn="l"/>
                <a:tab pos="4832630" algn="l"/>
                <a:tab pos="5799157" algn="l"/>
                <a:tab pos="6765683" algn="l"/>
                <a:tab pos="7732209" algn="l"/>
                <a:tab pos="8698735" algn="l"/>
                <a:tab pos="9665261" algn="l"/>
                <a:tab pos="10631787" algn="l"/>
              </a:tabLst>
            </a:pPr>
            <a:endParaRPr lang="en-US" sz="1300" dirty="0">
              <a:solidFill>
                <a:srgbClr val="000000"/>
              </a:solidFill>
              <a:ea typeface="ＭＳ Ｐゴシック" charset="-128"/>
              <a:cs typeface="ＭＳ Ｐゴシック" charset="-128"/>
            </a:endParaRPr>
          </a:p>
        </p:txBody>
      </p:sp>
      <p:sp>
        <p:nvSpPr>
          <p:cNvPr id="62470" name="Text Box 1029"/>
          <p:cNvSpPr txBox="1">
            <a:spLocks noChangeArrowheads="1"/>
          </p:cNvSpPr>
          <p:nvPr/>
        </p:nvSpPr>
        <p:spPr bwMode="auto">
          <a:xfrm>
            <a:off x="4145280" y="0"/>
            <a:ext cx="3169920" cy="480060"/>
          </a:xfrm>
          <a:prstGeom prst="rect">
            <a:avLst/>
          </a:prstGeom>
          <a:noFill/>
          <a:ln w="9525">
            <a:noFill/>
            <a:round/>
            <a:headEnd/>
            <a:tailEnd/>
          </a:ln>
        </p:spPr>
        <p:txBody>
          <a:bodyPr lIns="95131" tIns="49468" rIns="95131" bIns="49468">
            <a:prstTxWarp prst="textNoShape">
              <a:avLst/>
            </a:prstTxWarp>
          </a:bodyPr>
          <a:lstStyle/>
          <a:p>
            <a:pPr algn="r">
              <a:tabLst>
                <a:tab pos="0" algn="l"/>
                <a:tab pos="966526" algn="l"/>
                <a:tab pos="1933052" algn="l"/>
                <a:tab pos="2899579" algn="l"/>
                <a:tab pos="3866104" algn="l"/>
                <a:tab pos="4832630" algn="l"/>
                <a:tab pos="5799157" algn="l"/>
                <a:tab pos="6765683" algn="l"/>
                <a:tab pos="7732209" algn="l"/>
                <a:tab pos="8698735" algn="l"/>
                <a:tab pos="9665261" algn="l"/>
                <a:tab pos="10631787" algn="l"/>
              </a:tabLst>
            </a:pPr>
            <a:endParaRPr lang="en-US" sz="1300" dirty="0">
              <a:solidFill>
                <a:srgbClr val="000000"/>
              </a:solidFill>
              <a:ea typeface="ＭＳ Ｐゴシック" charset="-128"/>
              <a:cs typeface="ＭＳ Ｐゴシック" charset="-128"/>
            </a:endParaRPr>
          </a:p>
        </p:txBody>
      </p:sp>
      <p:sp>
        <p:nvSpPr>
          <p:cNvPr id="62472" name="Text Box 1031"/>
          <p:cNvSpPr>
            <a:spLocks noGrp="1" noChangeArrowheads="1"/>
          </p:cNvSpPr>
          <p:nvPr>
            <p:ph type="body"/>
          </p:nvPr>
        </p:nvSpPr>
        <p:spPr>
          <a:xfrm>
            <a:off x="975360" y="4560570"/>
            <a:ext cx="5364480" cy="4320540"/>
          </a:xfrm>
          <a:solidFill>
            <a:srgbClr val="FFFFFF"/>
          </a:solidFill>
          <a:ln w="9360">
            <a:solidFill>
              <a:schemeClr val="tx1"/>
            </a:solidFill>
            <a:miter lim="800000"/>
          </a:ln>
        </p:spPr>
        <p:txBody>
          <a:bodyPr lIns="91325" tIns="45662" rIns="91325" bIns="45662"/>
          <a:lstStyle/>
          <a:p>
            <a:pPr eaLnBrk="1" hangingPunct="1">
              <a:spcBef>
                <a:spcPts val="476"/>
              </a:spcBef>
              <a:tabLst>
                <a:tab pos="0" algn="l"/>
                <a:tab pos="966526" algn="l"/>
                <a:tab pos="1933052" algn="l"/>
                <a:tab pos="2899579" algn="l"/>
                <a:tab pos="3866104" algn="l"/>
                <a:tab pos="4832630" algn="l"/>
                <a:tab pos="5799157" algn="l"/>
                <a:tab pos="6765683" algn="l"/>
                <a:tab pos="7732209" algn="l"/>
                <a:tab pos="8698735" algn="l"/>
                <a:tab pos="9665261" algn="l"/>
                <a:tab pos="10631787" algn="l"/>
              </a:tabLst>
            </a:pPr>
            <a:endParaRPr lang="en-US" dirty="0" smtClean="0">
              <a:latin typeface="Times New Roman"/>
              <a:cs typeface="Times New Roman"/>
            </a:endParaRPr>
          </a:p>
        </p:txBody>
      </p:sp>
      <p:sp>
        <p:nvSpPr>
          <p:cNvPr id="9" name="Slide Image Placeholder 8"/>
          <p:cNvSpPr>
            <a:spLocks noGrp="1" noRot="1" noChangeAspect="1"/>
          </p:cNvSpPr>
          <p:nvPr>
            <p:ph type="sldImg"/>
          </p:nvPr>
        </p:nvSpPr>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6D420D-EB5D-114E-A5FF-7C9631FE1594}" type="slidenum">
              <a:rPr lang="en-US"/>
              <a:pPr/>
              <a:t>19</a:t>
            </a:fld>
            <a:endParaRPr lang="en-US"/>
          </a:p>
        </p:txBody>
      </p:sp>
      <p:sp>
        <p:nvSpPr>
          <p:cNvPr id="1615874" name="Rectangle 2"/>
          <p:cNvSpPr>
            <a:spLocks noGrp="1" noRot="1" noChangeAspect="1" noChangeArrowheads="1" noTextEdit="1"/>
          </p:cNvSpPr>
          <p:nvPr>
            <p:ph type="sldImg"/>
          </p:nvPr>
        </p:nvSpPr>
        <p:spPr>
          <a:ln/>
        </p:spPr>
      </p:sp>
      <p:sp>
        <p:nvSpPr>
          <p:cNvPr id="1615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6D420D-EB5D-114E-A5FF-7C9631FE1594}" type="slidenum">
              <a:rPr lang="en-US"/>
              <a:pPr/>
              <a:t>20</a:t>
            </a:fld>
            <a:endParaRPr lang="en-US"/>
          </a:p>
        </p:txBody>
      </p:sp>
      <p:sp>
        <p:nvSpPr>
          <p:cNvPr id="1615874" name="Rectangle 2"/>
          <p:cNvSpPr>
            <a:spLocks noGrp="1" noRot="1" noChangeAspect="1" noChangeArrowheads="1" noTextEdit="1"/>
          </p:cNvSpPr>
          <p:nvPr>
            <p:ph type="sldImg"/>
          </p:nvPr>
        </p:nvSpPr>
        <p:spPr>
          <a:ln/>
        </p:spPr>
      </p:sp>
      <p:sp>
        <p:nvSpPr>
          <p:cNvPr id="1615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2466" name="Rectangle 7"/>
          <p:cNvSpPr>
            <a:spLocks noGrp="1" noChangeArrowheads="1"/>
          </p:cNvSpPr>
          <p:nvPr>
            <p:ph type="sldNum" sz="quarter"/>
          </p:nvPr>
        </p:nvSpPr>
        <p:spPr>
          <a:noFill/>
        </p:spPr>
        <p:txBody>
          <a:bodyPr/>
          <a:lstStyle/>
          <a:p>
            <a:fld id="{02F73D01-4E00-8C4C-99A1-5BD41E296B37}" type="slidenum">
              <a:rPr lang="en-GB"/>
              <a:pPr/>
              <a:t>21</a:t>
            </a:fld>
            <a:endParaRPr lang="en-GB"/>
          </a:p>
        </p:txBody>
      </p:sp>
      <p:sp>
        <p:nvSpPr>
          <p:cNvPr id="62467" name="Text Box 1026"/>
          <p:cNvSpPr txBox="1">
            <a:spLocks noChangeArrowheads="1"/>
          </p:cNvSpPr>
          <p:nvPr/>
        </p:nvSpPr>
        <p:spPr bwMode="auto">
          <a:xfrm>
            <a:off x="4145280" y="9121140"/>
            <a:ext cx="3169920" cy="480060"/>
          </a:xfrm>
          <a:prstGeom prst="rect">
            <a:avLst/>
          </a:prstGeom>
          <a:noFill/>
          <a:ln w="9525">
            <a:noFill/>
            <a:round/>
            <a:headEnd/>
            <a:tailEnd/>
          </a:ln>
        </p:spPr>
        <p:txBody>
          <a:bodyPr lIns="95131" tIns="49468" rIns="95131" bIns="49468" anchor="b">
            <a:prstTxWarp prst="textNoShape">
              <a:avLst/>
            </a:prstTxWarp>
          </a:bodyPr>
          <a:lstStyle/>
          <a:p>
            <a:pPr algn="r">
              <a:tabLst>
                <a:tab pos="0" algn="l"/>
                <a:tab pos="966526" algn="l"/>
                <a:tab pos="1933052" algn="l"/>
                <a:tab pos="2899579" algn="l"/>
                <a:tab pos="3866104" algn="l"/>
                <a:tab pos="4832630" algn="l"/>
                <a:tab pos="5799157" algn="l"/>
                <a:tab pos="6765683" algn="l"/>
                <a:tab pos="7732209" algn="l"/>
                <a:tab pos="8698735" algn="l"/>
                <a:tab pos="9665261" algn="l"/>
                <a:tab pos="10631787" algn="l"/>
              </a:tabLst>
            </a:pPr>
            <a:fld id="{B8F1EA76-17AA-AA45-B124-D0AEF86FDF7C}" type="slidenum">
              <a:rPr lang="en-GB" sz="1300">
                <a:solidFill>
                  <a:srgbClr val="000000"/>
                </a:solidFill>
                <a:ea typeface="ＭＳ Ｐゴシック" charset="-128"/>
                <a:cs typeface="ＭＳ Ｐゴシック" charset="-128"/>
              </a:rPr>
              <a:pPr algn="r">
                <a:tabLst>
                  <a:tab pos="0" algn="l"/>
                  <a:tab pos="966526" algn="l"/>
                  <a:tab pos="1933052" algn="l"/>
                  <a:tab pos="2899579" algn="l"/>
                  <a:tab pos="3866104" algn="l"/>
                  <a:tab pos="4832630" algn="l"/>
                  <a:tab pos="5799157" algn="l"/>
                  <a:tab pos="6765683" algn="l"/>
                  <a:tab pos="7732209" algn="l"/>
                  <a:tab pos="8698735" algn="l"/>
                  <a:tab pos="9665261" algn="l"/>
                  <a:tab pos="10631787" algn="l"/>
                </a:tabLst>
              </a:pPr>
              <a:t>21</a:t>
            </a:fld>
            <a:endParaRPr lang="en-GB" sz="1300" dirty="0">
              <a:solidFill>
                <a:srgbClr val="000000"/>
              </a:solidFill>
              <a:ea typeface="ＭＳ Ｐゴシック" charset="-128"/>
              <a:cs typeface="ＭＳ Ｐゴシック" charset="-128"/>
            </a:endParaRPr>
          </a:p>
        </p:txBody>
      </p:sp>
      <p:sp>
        <p:nvSpPr>
          <p:cNvPr id="62468" name="Text Box 1027"/>
          <p:cNvSpPr txBox="1">
            <a:spLocks noChangeArrowheads="1"/>
          </p:cNvSpPr>
          <p:nvPr/>
        </p:nvSpPr>
        <p:spPr bwMode="auto">
          <a:xfrm>
            <a:off x="0" y="9121140"/>
            <a:ext cx="3169920" cy="480060"/>
          </a:xfrm>
          <a:prstGeom prst="rect">
            <a:avLst/>
          </a:prstGeom>
          <a:noFill/>
          <a:ln w="9525">
            <a:noFill/>
            <a:round/>
            <a:headEnd/>
            <a:tailEnd/>
          </a:ln>
        </p:spPr>
        <p:txBody>
          <a:bodyPr lIns="95131" tIns="49468" rIns="95131" bIns="49468" anchor="b">
            <a:prstTxWarp prst="textNoShape">
              <a:avLst/>
            </a:prstTxWarp>
          </a:bodyPr>
          <a:lstStyle/>
          <a:p>
            <a:pPr>
              <a:tabLst>
                <a:tab pos="0" algn="l"/>
                <a:tab pos="966526" algn="l"/>
                <a:tab pos="1933052" algn="l"/>
                <a:tab pos="2899579" algn="l"/>
                <a:tab pos="3866104" algn="l"/>
                <a:tab pos="4832630" algn="l"/>
                <a:tab pos="5799157" algn="l"/>
                <a:tab pos="6765683" algn="l"/>
                <a:tab pos="7732209" algn="l"/>
                <a:tab pos="8698735" algn="l"/>
                <a:tab pos="9665261" algn="l"/>
                <a:tab pos="10631787" algn="l"/>
              </a:tabLst>
            </a:pPr>
            <a:endParaRPr lang="en-US" sz="1300" dirty="0">
              <a:solidFill>
                <a:srgbClr val="000000"/>
              </a:solidFill>
              <a:ea typeface="ＭＳ Ｐゴシック" charset="-128"/>
              <a:cs typeface="ＭＳ Ｐゴシック" charset="-128"/>
            </a:endParaRPr>
          </a:p>
        </p:txBody>
      </p:sp>
      <p:sp>
        <p:nvSpPr>
          <p:cNvPr id="62469" name="Text Box 1028"/>
          <p:cNvSpPr txBox="1">
            <a:spLocks noChangeArrowheads="1"/>
          </p:cNvSpPr>
          <p:nvPr/>
        </p:nvSpPr>
        <p:spPr bwMode="auto">
          <a:xfrm>
            <a:off x="0" y="0"/>
            <a:ext cx="3169920" cy="480060"/>
          </a:xfrm>
          <a:prstGeom prst="rect">
            <a:avLst/>
          </a:prstGeom>
          <a:noFill/>
          <a:ln w="9525">
            <a:noFill/>
            <a:round/>
            <a:headEnd/>
            <a:tailEnd/>
          </a:ln>
        </p:spPr>
        <p:txBody>
          <a:bodyPr lIns="95131" tIns="49468" rIns="95131" bIns="49468">
            <a:prstTxWarp prst="textNoShape">
              <a:avLst/>
            </a:prstTxWarp>
          </a:bodyPr>
          <a:lstStyle/>
          <a:p>
            <a:pPr>
              <a:tabLst>
                <a:tab pos="0" algn="l"/>
                <a:tab pos="966526" algn="l"/>
                <a:tab pos="1933052" algn="l"/>
                <a:tab pos="2899579" algn="l"/>
                <a:tab pos="3866104" algn="l"/>
                <a:tab pos="4832630" algn="l"/>
                <a:tab pos="5799157" algn="l"/>
                <a:tab pos="6765683" algn="l"/>
                <a:tab pos="7732209" algn="l"/>
                <a:tab pos="8698735" algn="l"/>
                <a:tab pos="9665261" algn="l"/>
                <a:tab pos="10631787" algn="l"/>
              </a:tabLst>
            </a:pPr>
            <a:endParaRPr lang="en-US" sz="1300" dirty="0">
              <a:solidFill>
                <a:srgbClr val="000000"/>
              </a:solidFill>
              <a:ea typeface="ＭＳ Ｐゴシック" charset="-128"/>
              <a:cs typeface="ＭＳ Ｐゴシック" charset="-128"/>
            </a:endParaRPr>
          </a:p>
        </p:txBody>
      </p:sp>
      <p:sp>
        <p:nvSpPr>
          <p:cNvPr id="62470" name="Text Box 1029"/>
          <p:cNvSpPr txBox="1">
            <a:spLocks noChangeArrowheads="1"/>
          </p:cNvSpPr>
          <p:nvPr/>
        </p:nvSpPr>
        <p:spPr bwMode="auto">
          <a:xfrm>
            <a:off x="4145280" y="0"/>
            <a:ext cx="3169920" cy="480060"/>
          </a:xfrm>
          <a:prstGeom prst="rect">
            <a:avLst/>
          </a:prstGeom>
          <a:noFill/>
          <a:ln w="9525">
            <a:noFill/>
            <a:round/>
            <a:headEnd/>
            <a:tailEnd/>
          </a:ln>
        </p:spPr>
        <p:txBody>
          <a:bodyPr lIns="95131" tIns="49468" rIns="95131" bIns="49468">
            <a:prstTxWarp prst="textNoShape">
              <a:avLst/>
            </a:prstTxWarp>
          </a:bodyPr>
          <a:lstStyle/>
          <a:p>
            <a:pPr algn="r">
              <a:tabLst>
                <a:tab pos="0" algn="l"/>
                <a:tab pos="966526" algn="l"/>
                <a:tab pos="1933052" algn="l"/>
                <a:tab pos="2899579" algn="l"/>
                <a:tab pos="3866104" algn="l"/>
                <a:tab pos="4832630" algn="l"/>
                <a:tab pos="5799157" algn="l"/>
                <a:tab pos="6765683" algn="l"/>
                <a:tab pos="7732209" algn="l"/>
                <a:tab pos="8698735" algn="l"/>
                <a:tab pos="9665261" algn="l"/>
                <a:tab pos="10631787" algn="l"/>
              </a:tabLst>
            </a:pPr>
            <a:endParaRPr lang="en-US" sz="1300" dirty="0">
              <a:solidFill>
                <a:srgbClr val="000000"/>
              </a:solidFill>
              <a:ea typeface="ＭＳ Ｐゴシック" charset="-128"/>
              <a:cs typeface="ＭＳ Ｐゴシック" charset="-128"/>
            </a:endParaRPr>
          </a:p>
        </p:txBody>
      </p:sp>
      <p:sp>
        <p:nvSpPr>
          <p:cNvPr id="62472" name="Text Box 1031"/>
          <p:cNvSpPr>
            <a:spLocks noGrp="1" noChangeArrowheads="1"/>
          </p:cNvSpPr>
          <p:nvPr>
            <p:ph type="body"/>
          </p:nvPr>
        </p:nvSpPr>
        <p:spPr>
          <a:xfrm>
            <a:off x="975360" y="4560570"/>
            <a:ext cx="5364480" cy="4320540"/>
          </a:xfrm>
          <a:solidFill>
            <a:srgbClr val="FFFFFF"/>
          </a:solidFill>
          <a:ln w="9360">
            <a:solidFill>
              <a:schemeClr val="tx1"/>
            </a:solidFill>
            <a:miter lim="800000"/>
          </a:ln>
        </p:spPr>
        <p:txBody>
          <a:bodyPr lIns="91325" tIns="45662" rIns="91325" bIns="45662"/>
          <a:lstStyle/>
          <a:p>
            <a:pPr eaLnBrk="1" hangingPunct="1">
              <a:spcBef>
                <a:spcPts val="476"/>
              </a:spcBef>
              <a:tabLst>
                <a:tab pos="0" algn="l"/>
                <a:tab pos="966526" algn="l"/>
                <a:tab pos="1933052" algn="l"/>
                <a:tab pos="2899579" algn="l"/>
                <a:tab pos="3866104" algn="l"/>
                <a:tab pos="4832630" algn="l"/>
                <a:tab pos="5799157" algn="l"/>
                <a:tab pos="6765683" algn="l"/>
                <a:tab pos="7732209" algn="l"/>
                <a:tab pos="8698735" algn="l"/>
                <a:tab pos="9665261" algn="l"/>
                <a:tab pos="10631787" algn="l"/>
              </a:tabLst>
            </a:pPr>
            <a:endParaRPr lang="en-US" dirty="0" smtClean="0">
              <a:latin typeface="Times New Roman"/>
              <a:cs typeface="Times New Roman"/>
            </a:endParaRPr>
          </a:p>
        </p:txBody>
      </p:sp>
      <p:sp>
        <p:nvSpPr>
          <p:cNvPr id="9" name="Slide Image Placeholder 8"/>
          <p:cNvSpPr>
            <a:spLocks noGrp="1" noRot="1" noChangeAspect="1"/>
          </p:cNvSpPr>
          <p:nvPr>
            <p:ph type="sldImg"/>
          </p:nvPr>
        </p:nvSpPr>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idx="10"/>
          </p:nvPr>
        </p:nvSpPr>
        <p:spPr/>
        <p:txBody>
          <a:bodyPr/>
          <a:lstStyle/>
          <a:p>
            <a:pPr>
              <a:defRPr/>
            </a:pPr>
            <a:fld id="{EA0EE7B9-82A4-1041-94B4-62939B56D59A}" type="slidenum">
              <a:rPr lang="en-GB" smtClean="0"/>
              <a:pPr>
                <a:defRPr/>
              </a:pPr>
              <a:t>23</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9874" name="Rectangle 7"/>
          <p:cNvSpPr>
            <a:spLocks noGrp="1" noChangeArrowheads="1"/>
          </p:cNvSpPr>
          <p:nvPr>
            <p:ph type="sldNum" sz="quarter"/>
          </p:nvPr>
        </p:nvSpPr>
        <p:spPr>
          <a:noFill/>
        </p:spPr>
        <p:txBody>
          <a:bodyPr/>
          <a:lstStyle/>
          <a:p>
            <a:fld id="{0C67DCD4-9652-9841-A219-A6063920CDA5}" type="slidenum">
              <a:rPr lang="en-GB"/>
              <a:pPr/>
              <a:t>24</a:t>
            </a:fld>
            <a:endParaRPr lang="en-GB"/>
          </a:p>
        </p:txBody>
      </p:sp>
      <p:sp>
        <p:nvSpPr>
          <p:cNvPr id="79875" name="Text Box 1"/>
          <p:cNvSpPr txBox="1">
            <a:spLocks noChangeArrowheads="1"/>
          </p:cNvSpPr>
          <p:nvPr/>
        </p:nvSpPr>
        <p:spPr bwMode="auto">
          <a:xfrm>
            <a:off x="1220894" y="720090"/>
            <a:ext cx="4876800" cy="3600450"/>
          </a:xfrm>
          <a:prstGeom prst="rect">
            <a:avLst/>
          </a:prstGeom>
          <a:solidFill>
            <a:srgbClr val="FFFFFF"/>
          </a:solidFill>
          <a:ln w="9525">
            <a:solidFill>
              <a:srgbClr val="000000"/>
            </a:solidFill>
            <a:miter lim="800000"/>
            <a:headEnd/>
            <a:tailEnd/>
          </a:ln>
        </p:spPr>
        <p:txBody>
          <a:bodyPr wrap="none" lIns="96661" tIns="48331" rIns="96661" bIns="48331" anchor="ctr">
            <a:prstTxWarp prst="textNoShape">
              <a:avLst/>
            </a:prstTxWarp>
          </a:bodyPr>
          <a:lstStyle/>
          <a:p>
            <a:endParaRPr lang="en-US"/>
          </a:p>
        </p:txBody>
      </p:sp>
      <p:sp>
        <p:nvSpPr>
          <p:cNvPr id="79876" name="Text Box 2"/>
          <p:cNvSpPr>
            <a:spLocks noGrp="1" noChangeArrowheads="1"/>
          </p:cNvSpPr>
          <p:nvPr>
            <p:ph type="body"/>
          </p:nvPr>
        </p:nvSpPr>
        <p:spPr>
          <a:xfrm>
            <a:off x="975360" y="4560570"/>
            <a:ext cx="5364480" cy="4332209"/>
          </a:xfrm>
          <a:solidFill>
            <a:srgbClr val="FFFFFF"/>
          </a:solidFill>
          <a:ln w="9360">
            <a:solidFill>
              <a:srgbClr val="000000"/>
            </a:solidFill>
            <a:miter lim="800000"/>
          </a:ln>
        </p:spPr>
        <p:txBody>
          <a:bodyPr wrap="none" anchor="ct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endParaRPr lang="en-US" sz="1300" dirty="0" smtClean="0">
              <a:solidFill>
                <a:srgbClr val="000000"/>
              </a:solidFill>
            </a:endParaRPr>
          </a:p>
        </p:txBody>
      </p:sp>
      <p:sp>
        <p:nvSpPr>
          <p:cNvPr id="4" name="Slide Number Placeholder 3"/>
          <p:cNvSpPr>
            <a:spLocks noGrp="1"/>
          </p:cNvSpPr>
          <p:nvPr>
            <p:ph type="sldNum" sz="quarter" idx="10"/>
          </p:nvPr>
        </p:nvSpPr>
        <p:spPr/>
        <p:txBody>
          <a:bodyPr/>
          <a:lstStyle/>
          <a:p>
            <a:fld id="{74BF04EF-D5D4-1240-9BA7-6DA9BC1548C3}"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2466" name="Rectangle 7"/>
          <p:cNvSpPr>
            <a:spLocks noGrp="1" noChangeArrowheads="1"/>
          </p:cNvSpPr>
          <p:nvPr>
            <p:ph type="sldNum" sz="quarter"/>
          </p:nvPr>
        </p:nvSpPr>
        <p:spPr>
          <a:noFill/>
        </p:spPr>
        <p:txBody>
          <a:bodyPr/>
          <a:lstStyle/>
          <a:p>
            <a:fld id="{02F73D01-4E00-8C4C-99A1-5BD41E296B37}" type="slidenum">
              <a:rPr lang="en-GB"/>
              <a:pPr/>
              <a:t>4</a:t>
            </a:fld>
            <a:endParaRPr lang="en-GB"/>
          </a:p>
        </p:txBody>
      </p:sp>
      <p:sp>
        <p:nvSpPr>
          <p:cNvPr id="62467" name="Text Box 1026"/>
          <p:cNvSpPr txBox="1">
            <a:spLocks noChangeArrowheads="1"/>
          </p:cNvSpPr>
          <p:nvPr/>
        </p:nvSpPr>
        <p:spPr bwMode="auto">
          <a:xfrm>
            <a:off x="4145280" y="9121140"/>
            <a:ext cx="3169920" cy="480060"/>
          </a:xfrm>
          <a:prstGeom prst="rect">
            <a:avLst/>
          </a:prstGeom>
          <a:noFill/>
          <a:ln w="9525">
            <a:noFill/>
            <a:round/>
            <a:headEnd/>
            <a:tailEnd/>
          </a:ln>
        </p:spPr>
        <p:txBody>
          <a:bodyPr lIns="95139" tIns="49472" rIns="95139" bIns="49472" anchor="b">
            <a:prstTxWarp prst="textNoShape">
              <a:avLst/>
            </a:prstTxWarp>
          </a:bodyPr>
          <a:lstStyle/>
          <a:p>
            <a:pPr algn="r">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fld id="{B8F1EA76-17AA-AA45-B124-D0AEF86FDF7C}" type="slidenum">
              <a:rPr lang="en-GB" sz="1300">
                <a:solidFill>
                  <a:srgbClr val="000000"/>
                </a:solidFill>
                <a:ea typeface="ＭＳ Ｐゴシック" charset="-128"/>
                <a:cs typeface="ＭＳ Ｐゴシック" charset="-128"/>
              </a:rPr>
              <a:pPr algn="r">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t>4</a:t>
            </a:fld>
            <a:endParaRPr lang="en-GB" sz="1300" dirty="0">
              <a:solidFill>
                <a:srgbClr val="000000"/>
              </a:solidFill>
              <a:ea typeface="ＭＳ Ｐゴシック" charset="-128"/>
              <a:cs typeface="ＭＳ Ｐゴシック" charset="-128"/>
            </a:endParaRPr>
          </a:p>
        </p:txBody>
      </p:sp>
      <p:sp>
        <p:nvSpPr>
          <p:cNvPr id="62468" name="Text Box 1027"/>
          <p:cNvSpPr txBox="1">
            <a:spLocks noChangeArrowheads="1"/>
          </p:cNvSpPr>
          <p:nvPr/>
        </p:nvSpPr>
        <p:spPr bwMode="auto">
          <a:xfrm>
            <a:off x="0" y="9121140"/>
            <a:ext cx="3169920" cy="480060"/>
          </a:xfrm>
          <a:prstGeom prst="rect">
            <a:avLst/>
          </a:prstGeom>
          <a:noFill/>
          <a:ln w="9525">
            <a:noFill/>
            <a:round/>
            <a:headEnd/>
            <a:tailEnd/>
          </a:ln>
        </p:spPr>
        <p:txBody>
          <a:bodyPr lIns="95139" tIns="49472" rIns="95139" bIns="49472" anchor="b">
            <a:prstTxWarp prst="textNoShape">
              <a:avLst/>
            </a:prstTxWarp>
          </a:bodyPr>
          <a:lstStyle/>
          <a:p>
            <a:pPr>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endParaRPr lang="en-US" sz="1300" dirty="0">
              <a:solidFill>
                <a:srgbClr val="000000"/>
              </a:solidFill>
              <a:ea typeface="ＭＳ Ｐゴシック" charset="-128"/>
              <a:cs typeface="ＭＳ Ｐゴシック" charset="-128"/>
            </a:endParaRPr>
          </a:p>
        </p:txBody>
      </p:sp>
      <p:sp>
        <p:nvSpPr>
          <p:cNvPr id="62469" name="Text Box 1028"/>
          <p:cNvSpPr txBox="1">
            <a:spLocks noChangeArrowheads="1"/>
          </p:cNvSpPr>
          <p:nvPr/>
        </p:nvSpPr>
        <p:spPr bwMode="auto">
          <a:xfrm>
            <a:off x="0" y="0"/>
            <a:ext cx="3169920" cy="480060"/>
          </a:xfrm>
          <a:prstGeom prst="rect">
            <a:avLst/>
          </a:prstGeom>
          <a:noFill/>
          <a:ln w="9525">
            <a:noFill/>
            <a:round/>
            <a:headEnd/>
            <a:tailEnd/>
          </a:ln>
        </p:spPr>
        <p:txBody>
          <a:bodyPr lIns="95139" tIns="49472" rIns="95139" bIns="49472">
            <a:prstTxWarp prst="textNoShape">
              <a:avLst/>
            </a:prstTxWarp>
          </a:bodyPr>
          <a:lstStyle/>
          <a:p>
            <a:pPr>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endParaRPr lang="en-US" sz="1300" dirty="0">
              <a:solidFill>
                <a:srgbClr val="000000"/>
              </a:solidFill>
              <a:ea typeface="ＭＳ Ｐゴシック" charset="-128"/>
              <a:cs typeface="ＭＳ Ｐゴシック" charset="-128"/>
            </a:endParaRPr>
          </a:p>
        </p:txBody>
      </p:sp>
      <p:sp>
        <p:nvSpPr>
          <p:cNvPr id="62470" name="Text Box 1029"/>
          <p:cNvSpPr txBox="1">
            <a:spLocks noChangeArrowheads="1"/>
          </p:cNvSpPr>
          <p:nvPr/>
        </p:nvSpPr>
        <p:spPr bwMode="auto">
          <a:xfrm>
            <a:off x="4145280" y="0"/>
            <a:ext cx="3169920" cy="480060"/>
          </a:xfrm>
          <a:prstGeom prst="rect">
            <a:avLst/>
          </a:prstGeom>
          <a:noFill/>
          <a:ln w="9525">
            <a:noFill/>
            <a:round/>
            <a:headEnd/>
            <a:tailEnd/>
          </a:ln>
        </p:spPr>
        <p:txBody>
          <a:bodyPr lIns="95139" tIns="49472" rIns="95139" bIns="49472">
            <a:prstTxWarp prst="textNoShape">
              <a:avLst/>
            </a:prstTxWarp>
          </a:bodyPr>
          <a:lstStyle/>
          <a:p>
            <a:pPr algn="r">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endParaRPr lang="en-US" sz="1300" dirty="0">
              <a:solidFill>
                <a:srgbClr val="000000"/>
              </a:solidFill>
              <a:ea typeface="ＭＳ Ｐゴシック" charset="-128"/>
              <a:cs typeface="ＭＳ Ｐゴシック" charset="-128"/>
            </a:endParaRPr>
          </a:p>
        </p:txBody>
      </p:sp>
      <p:sp>
        <p:nvSpPr>
          <p:cNvPr id="62472" name="Text Box 1031"/>
          <p:cNvSpPr>
            <a:spLocks noGrp="1" noChangeArrowheads="1"/>
          </p:cNvSpPr>
          <p:nvPr>
            <p:ph type="body"/>
          </p:nvPr>
        </p:nvSpPr>
        <p:spPr>
          <a:xfrm>
            <a:off x="975360" y="4560570"/>
            <a:ext cx="5364480" cy="4320540"/>
          </a:xfrm>
          <a:solidFill>
            <a:srgbClr val="FFFFFF"/>
          </a:solidFill>
          <a:ln w="9360">
            <a:solidFill>
              <a:schemeClr val="tx1"/>
            </a:solidFill>
            <a:miter lim="800000"/>
          </a:ln>
        </p:spPr>
        <p:txBody>
          <a:bodyPr lIns="91333" tIns="45667" rIns="91333" bIns="45667"/>
          <a:lstStyle/>
          <a:p>
            <a:pPr eaLnBrk="1" hangingPunct="1">
              <a:spcBef>
                <a:spcPts val="476"/>
              </a:spcBef>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endParaRPr lang="en-US" dirty="0" smtClean="0">
              <a:latin typeface="Times New Roman"/>
              <a:cs typeface="Times New Roman"/>
            </a:endParaRPr>
          </a:p>
        </p:txBody>
      </p:sp>
      <p:sp>
        <p:nvSpPr>
          <p:cNvPr id="9" name="Slide Image Placeholder 8"/>
          <p:cNvSpPr>
            <a:spLocks noGrp="1" noRot="1" noChangeAspect="1"/>
          </p:cNvSpPr>
          <p:nvPr>
            <p:ph type="sldImg"/>
          </p:nvPr>
        </p:nvSpPr>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app  </a:t>
            </a:r>
            <a:r>
              <a:rPr lang="en-US" dirty="0" err="1" smtClean="0"/>
              <a:t>getlanduse</a:t>
            </a:r>
            <a:endParaRPr lang="en-US" dirty="0" smtClean="0"/>
          </a:p>
          <a:p>
            <a:r>
              <a:rPr lang="en-US" dirty="0" smtClean="0"/>
              <a:t>app  </a:t>
            </a:r>
            <a:r>
              <a:rPr lang="en-US" dirty="0" err="1" smtClean="0"/>
              <a:t>analyzeLandUse</a:t>
            </a:r>
            <a:endParaRPr lang="en-US" dirty="0" smtClean="0"/>
          </a:p>
          <a:p>
            <a:r>
              <a:rPr lang="en-US" dirty="0" smtClean="0"/>
              <a:t>app  </a:t>
            </a:r>
            <a:r>
              <a:rPr lang="en-US" dirty="0" err="1" smtClean="0"/>
              <a:t>colorMODIS</a:t>
            </a:r>
            <a:endParaRPr lang="en-US" dirty="0" smtClean="0"/>
          </a:p>
          <a:p>
            <a:r>
              <a:rPr lang="en-US" dirty="0" smtClean="0"/>
              <a:t>app  assemble</a:t>
            </a:r>
          </a:p>
          <a:p>
            <a:r>
              <a:rPr lang="en-US" dirty="0" smtClean="0"/>
              <a:t>app  </a:t>
            </a:r>
            <a:r>
              <a:rPr lang="en-US" dirty="0" err="1" smtClean="0"/>
              <a:t>markMap</a:t>
            </a:r>
            <a:endParaRPr lang="en-US" dirty="0" smtClean="0"/>
          </a:p>
        </p:txBody>
      </p:sp>
      <p:sp>
        <p:nvSpPr>
          <p:cNvPr id="4" name="Slide Number Placeholder 3"/>
          <p:cNvSpPr>
            <a:spLocks noGrp="1"/>
          </p:cNvSpPr>
          <p:nvPr>
            <p:ph type="sldNum" idx="10"/>
          </p:nvPr>
        </p:nvSpPr>
        <p:spPr/>
        <p:txBody>
          <a:bodyPr/>
          <a:lstStyle/>
          <a:p>
            <a:pPr>
              <a:defRPr/>
            </a:pPr>
            <a:fld id="{EA0EE7B9-82A4-1041-94B4-62939B56D59A}" type="slidenum">
              <a:rPr lang="en-GB" smtClean="0"/>
              <a:pPr>
                <a:defRPr/>
              </a:pPr>
              <a:t>6</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6B5494-1FAF-1B41-8C29-358EC2042D97}" type="slidenum">
              <a:rPr lang="en-US"/>
              <a:pPr/>
              <a:t>7</a:t>
            </a:fld>
            <a:endParaRPr lang="en-US"/>
          </a:p>
        </p:txBody>
      </p:sp>
      <p:sp>
        <p:nvSpPr>
          <p:cNvPr id="1605634" name="Rectangle 2"/>
          <p:cNvSpPr>
            <a:spLocks noGrp="1" noRot="1" noChangeAspect="1" noChangeArrowheads="1" noTextEdit="1"/>
          </p:cNvSpPr>
          <p:nvPr>
            <p:ph type="sldImg"/>
          </p:nvPr>
        </p:nvSpPr>
        <p:spPr>
          <a:ln/>
        </p:spPr>
      </p:sp>
      <p:sp>
        <p:nvSpPr>
          <p:cNvPr id="1605635" name="Rectangle 3"/>
          <p:cNvSpPr>
            <a:spLocks noGrp="1" noChangeArrowheads="1"/>
          </p:cNvSpPr>
          <p:nvPr>
            <p:ph type="body" idx="1"/>
          </p:nvPr>
        </p:nvSpPr>
        <p:spPr>
          <a:xfrm>
            <a:off x="975361" y="4480560"/>
            <a:ext cx="5362787" cy="4318874"/>
          </a:xfrm>
          <a:ln>
            <a:solidFill>
              <a:schemeClr val="tx1"/>
            </a:solidFill>
          </a:ln>
        </p:spPr>
        <p:txBody>
          <a:bodyPr/>
          <a:lstStyle/>
          <a:p>
            <a:endParaRPr lang="en-US" sz="11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2466" name="Rectangle 7"/>
          <p:cNvSpPr>
            <a:spLocks noGrp="1" noChangeArrowheads="1"/>
          </p:cNvSpPr>
          <p:nvPr>
            <p:ph type="sldNum" sz="quarter"/>
          </p:nvPr>
        </p:nvSpPr>
        <p:spPr>
          <a:noFill/>
        </p:spPr>
        <p:txBody>
          <a:bodyPr/>
          <a:lstStyle/>
          <a:p>
            <a:fld id="{02F73D01-4E00-8C4C-99A1-5BD41E296B37}" type="slidenum">
              <a:rPr lang="en-GB"/>
              <a:pPr/>
              <a:t>8</a:t>
            </a:fld>
            <a:endParaRPr lang="en-GB"/>
          </a:p>
        </p:txBody>
      </p:sp>
      <p:sp>
        <p:nvSpPr>
          <p:cNvPr id="62467" name="Text Box 1026"/>
          <p:cNvSpPr txBox="1">
            <a:spLocks noChangeArrowheads="1"/>
          </p:cNvSpPr>
          <p:nvPr/>
        </p:nvSpPr>
        <p:spPr bwMode="auto">
          <a:xfrm>
            <a:off x="4145280" y="9121140"/>
            <a:ext cx="3169920" cy="480060"/>
          </a:xfrm>
          <a:prstGeom prst="rect">
            <a:avLst/>
          </a:prstGeom>
          <a:noFill/>
          <a:ln w="9525">
            <a:noFill/>
            <a:round/>
            <a:headEnd/>
            <a:tailEnd/>
          </a:ln>
        </p:spPr>
        <p:txBody>
          <a:bodyPr lIns="95139" tIns="49472" rIns="95139" bIns="49472" anchor="b">
            <a:prstTxWarp prst="textNoShape">
              <a:avLst/>
            </a:prstTxWarp>
          </a:bodyPr>
          <a:lstStyle/>
          <a:p>
            <a:pPr algn="r">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fld id="{B8F1EA76-17AA-AA45-B124-D0AEF86FDF7C}" type="slidenum">
              <a:rPr lang="en-GB" sz="1300">
                <a:solidFill>
                  <a:srgbClr val="000000"/>
                </a:solidFill>
                <a:ea typeface="ＭＳ Ｐゴシック" charset="-128"/>
                <a:cs typeface="ＭＳ Ｐゴシック" charset="-128"/>
              </a:rPr>
              <a:pPr algn="r">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t>8</a:t>
            </a:fld>
            <a:endParaRPr lang="en-GB" sz="1300" dirty="0">
              <a:solidFill>
                <a:srgbClr val="000000"/>
              </a:solidFill>
              <a:ea typeface="ＭＳ Ｐゴシック" charset="-128"/>
              <a:cs typeface="ＭＳ Ｐゴシック" charset="-128"/>
            </a:endParaRPr>
          </a:p>
        </p:txBody>
      </p:sp>
      <p:sp>
        <p:nvSpPr>
          <p:cNvPr id="62468" name="Text Box 1027"/>
          <p:cNvSpPr txBox="1">
            <a:spLocks noChangeArrowheads="1"/>
          </p:cNvSpPr>
          <p:nvPr/>
        </p:nvSpPr>
        <p:spPr bwMode="auto">
          <a:xfrm>
            <a:off x="0" y="9121140"/>
            <a:ext cx="3169920" cy="480060"/>
          </a:xfrm>
          <a:prstGeom prst="rect">
            <a:avLst/>
          </a:prstGeom>
          <a:noFill/>
          <a:ln w="9525">
            <a:noFill/>
            <a:round/>
            <a:headEnd/>
            <a:tailEnd/>
          </a:ln>
        </p:spPr>
        <p:txBody>
          <a:bodyPr lIns="95139" tIns="49472" rIns="95139" bIns="49472" anchor="b">
            <a:prstTxWarp prst="textNoShape">
              <a:avLst/>
            </a:prstTxWarp>
          </a:bodyPr>
          <a:lstStyle/>
          <a:p>
            <a:pPr>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endParaRPr lang="en-US" sz="1300" dirty="0">
              <a:solidFill>
                <a:srgbClr val="000000"/>
              </a:solidFill>
              <a:ea typeface="ＭＳ Ｐゴシック" charset="-128"/>
              <a:cs typeface="ＭＳ Ｐゴシック" charset="-128"/>
            </a:endParaRPr>
          </a:p>
        </p:txBody>
      </p:sp>
      <p:sp>
        <p:nvSpPr>
          <p:cNvPr id="62469" name="Text Box 1028"/>
          <p:cNvSpPr txBox="1">
            <a:spLocks noChangeArrowheads="1"/>
          </p:cNvSpPr>
          <p:nvPr/>
        </p:nvSpPr>
        <p:spPr bwMode="auto">
          <a:xfrm>
            <a:off x="0" y="0"/>
            <a:ext cx="3169920" cy="480060"/>
          </a:xfrm>
          <a:prstGeom prst="rect">
            <a:avLst/>
          </a:prstGeom>
          <a:noFill/>
          <a:ln w="9525">
            <a:noFill/>
            <a:round/>
            <a:headEnd/>
            <a:tailEnd/>
          </a:ln>
        </p:spPr>
        <p:txBody>
          <a:bodyPr lIns="95139" tIns="49472" rIns="95139" bIns="49472">
            <a:prstTxWarp prst="textNoShape">
              <a:avLst/>
            </a:prstTxWarp>
          </a:bodyPr>
          <a:lstStyle/>
          <a:p>
            <a:pPr>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endParaRPr lang="en-US" sz="1300" dirty="0">
              <a:solidFill>
                <a:srgbClr val="000000"/>
              </a:solidFill>
              <a:ea typeface="ＭＳ Ｐゴシック" charset="-128"/>
              <a:cs typeface="ＭＳ Ｐゴシック" charset="-128"/>
            </a:endParaRPr>
          </a:p>
        </p:txBody>
      </p:sp>
      <p:sp>
        <p:nvSpPr>
          <p:cNvPr id="62470" name="Text Box 1029"/>
          <p:cNvSpPr txBox="1">
            <a:spLocks noChangeArrowheads="1"/>
          </p:cNvSpPr>
          <p:nvPr/>
        </p:nvSpPr>
        <p:spPr bwMode="auto">
          <a:xfrm>
            <a:off x="4145280" y="0"/>
            <a:ext cx="3169920" cy="480060"/>
          </a:xfrm>
          <a:prstGeom prst="rect">
            <a:avLst/>
          </a:prstGeom>
          <a:noFill/>
          <a:ln w="9525">
            <a:noFill/>
            <a:round/>
            <a:headEnd/>
            <a:tailEnd/>
          </a:ln>
        </p:spPr>
        <p:txBody>
          <a:bodyPr lIns="95139" tIns="49472" rIns="95139" bIns="49472">
            <a:prstTxWarp prst="textNoShape">
              <a:avLst/>
            </a:prstTxWarp>
          </a:bodyPr>
          <a:lstStyle/>
          <a:p>
            <a:pPr algn="r">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endParaRPr lang="en-US" sz="1300" dirty="0">
              <a:solidFill>
                <a:srgbClr val="000000"/>
              </a:solidFill>
              <a:ea typeface="ＭＳ Ｐゴシック" charset="-128"/>
              <a:cs typeface="ＭＳ Ｐゴシック" charset="-128"/>
            </a:endParaRPr>
          </a:p>
        </p:txBody>
      </p:sp>
      <p:sp>
        <p:nvSpPr>
          <p:cNvPr id="62472" name="Text Box 1031"/>
          <p:cNvSpPr>
            <a:spLocks noGrp="1" noChangeArrowheads="1"/>
          </p:cNvSpPr>
          <p:nvPr>
            <p:ph type="body"/>
          </p:nvPr>
        </p:nvSpPr>
        <p:spPr>
          <a:xfrm>
            <a:off x="975360" y="4560570"/>
            <a:ext cx="5364480" cy="4320540"/>
          </a:xfrm>
          <a:solidFill>
            <a:srgbClr val="FFFFFF"/>
          </a:solidFill>
          <a:ln w="9360">
            <a:solidFill>
              <a:schemeClr val="tx1"/>
            </a:solidFill>
            <a:miter lim="800000"/>
          </a:ln>
        </p:spPr>
        <p:txBody>
          <a:bodyPr lIns="91333" tIns="45667" rIns="91333" bIns="45667"/>
          <a:lstStyle/>
          <a:p>
            <a:pPr eaLnBrk="1" hangingPunct="1">
              <a:spcBef>
                <a:spcPts val="476"/>
              </a:spcBef>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r>
              <a:rPr lang="en-US" dirty="0" smtClean="0">
                <a:latin typeface="Times New Roman"/>
                <a:cs typeface="Times New Roman"/>
              </a:rPr>
              <a:t>The Swift parallel scripting language lets users do this.</a:t>
            </a:r>
          </a:p>
          <a:p>
            <a:pPr eaLnBrk="1" hangingPunct="1">
              <a:spcBef>
                <a:spcPts val="476"/>
              </a:spcBef>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endParaRPr lang="en-US" dirty="0" smtClean="0">
              <a:latin typeface="Times New Roman"/>
              <a:cs typeface="Times New Roman"/>
            </a:endParaRPr>
          </a:p>
          <a:p>
            <a:pPr eaLnBrk="1" hangingPunct="1">
              <a:spcBef>
                <a:spcPts val="476"/>
              </a:spcBef>
              <a:tabLst>
                <a:tab pos="0" algn="l"/>
                <a:tab pos="966612" algn="l"/>
                <a:tab pos="1933224" algn="l"/>
                <a:tab pos="2899837" algn="l"/>
                <a:tab pos="3866449" algn="l"/>
                <a:tab pos="4833061" algn="l"/>
                <a:tab pos="5799673" algn="l"/>
                <a:tab pos="6766286" algn="l"/>
                <a:tab pos="7732898" algn="l"/>
                <a:tab pos="8699510" algn="l"/>
                <a:tab pos="9666122" algn="l"/>
                <a:tab pos="10632735" algn="l"/>
              </a:tabLst>
            </a:pPr>
            <a:r>
              <a:rPr lang="en-US" dirty="0" smtClean="0">
                <a:latin typeface="Times New Roman"/>
                <a:cs typeface="Times New Roman"/>
              </a:rPr>
              <a:t>Test locally at small scale, then run on diverse parallel resources at large – and extreme – scales.</a:t>
            </a:r>
            <a:endParaRPr lang="en-US" dirty="0">
              <a:latin typeface="Times New Roman"/>
              <a:cs typeface="Times New Roman"/>
            </a:endParaRPr>
          </a:p>
        </p:txBody>
      </p:sp>
      <p:sp>
        <p:nvSpPr>
          <p:cNvPr id="9" name="Slide Image Placeholder 8"/>
          <p:cNvSpPr>
            <a:spLocks noGrp="1" noRot="1" noChangeAspect="1"/>
          </p:cNvSpPr>
          <p:nvPr>
            <p:ph type="sldImg"/>
          </p:nvPr>
        </p:nvSpPr>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7826" name="Rectangle 7"/>
          <p:cNvSpPr>
            <a:spLocks noGrp="1" noChangeArrowheads="1"/>
          </p:cNvSpPr>
          <p:nvPr>
            <p:ph type="sldNum" sz="quarter"/>
          </p:nvPr>
        </p:nvSpPr>
        <p:spPr>
          <a:noFill/>
        </p:spPr>
        <p:txBody>
          <a:bodyPr/>
          <a:lstStyle/>
          <a:p>
            <a:fld id="{5746E3F4-33B9-5D4A-9061-86D1F1507CFE}" type="slidenum">
              <a:rPr lang="en-GB"/>
              <a:pPr/>
              <a:t>10</a:t>
            </a:fld>
            <a:endParaRPr lang="en-GB"/>
          </a:p>
        </p:txBody>
      </p:sp>
      <p:sp>
        <p:nvSpPr>
          <p:cNvPr id="77827" name="Text Box 1025"/>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p:spPr>
        <p:txBody>
          <a:bodyPr wrap="none" lIns="96661" tIns="48331" rIns="96661" bIns="48331" anchor="ctr">
            <a:prstTxWarp prst="textNoShape">
              <a:avLst/>
            </a:prstTxWarp>
          </a:bodyPr>
          <a:lstStyle/>
          <a:p>
            <a:endParaRPr lang="en-US"/>
          </a:p>
        </p:txBody>
      </p:sp>
      <p:sp>
        <p:nvSpPr>
          <p:cNvPr id="77828" name="Text Box 1026"/>
          <p:cNvSpPr>
            <a:spLocks noGrp="1" noChangeArrowheads="1"/>
          </p:cNvSpPr>
          <p:nvPr>
            <p:ph type="body"/>
          </p:nvPr>
        </p:nvSpPr>
        <p:spPr>
          <a:xfrm>
            <a:off x="975360" y="4560570"/>
            <a:ext cx="5364480" cy="4322207"/>
          </a:xfrm>
          <a:noFill/>
          <a:ln/>
        </p:spPr>
        <p:txBody>
          <a:bodyPr wrap="none" anchor="ct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sz="1300" b="1" dirty="0" smtClean="0">
                <a:ea typeface="宋体" charset="-122"/>
                <a:cs typeface="宋体" charset="-122"/>
              </a:rPr>
              <a:t>Figure 3A.  Encapsulation of application programs as Swift functions. </a:t>
            </a:r>
            <a:r>
              <a:rPr lang="en-US" altLang="zh-CN" sz="1300" dirty="0" smtClean="0">
                <a:ea typeface="宋体" charset="-122"/>
                <a:cs typeface="宋体" charset="-122"/>
              </a:rPr>
              <a:t>Swift “app( )” functions provide a uniform interface for any application program, describing its inputs and outputs. The enables Swift to execute applications remotely and in parallel. Each argument is given a well defined data type, which can be simple or structured sets of files and simple values.</a:t>
            </a:r>
            <a:endParaRPr lang="en-US" dirty="0"/>
          </a:p>
        </p:txBody>
      </p:sp>
      <p:sp>
        <p:nvSpPr>
          <p:cNvPr id="4" name="Slide Number Placeholder 3"/>
          <p:cNvSpPr>
            <a:spLocks noGrp="1"/>
          </p:cNvSpPr>
          <p:nvPr>
            <p:ph type="sldNum" idx="10"/>
          </p:nvPr>
        </p:nvSpPr>
        <p:spPr/>
        <p:txBody>
          <a:bodyPr/>
          <a:lstStyle/>
          <a:p>
            <a:pPr>
              <a:defRPr/>
            </a:pPr>
            <a:fld id="{EA0EE7B9-82A4-1041-94B4-62939B56D59A}" type="slidenum">
              <a:rPr lang="en-GB" smtClean="0"/>
              <a:pPr>
                <a:defRPr/>
              </a:pPr>
              <a:t>11</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sz="1300" b="1" dirty="0" smtClean="0">
                <a:ea typeface="宋体" charset="-122"/>
                <a:cs typeface="宋体" charset="-122"/>
              </a:rPr>
              <a:t>Figure 3B.  </a:t>
            </a:r>
            <a:r>
              <a:rPr lang="en-US" altLang="zh-CN" sz="1300" dirty="0" smtClean="0">
                <a:ea typeface="宋体" charset="-122"/>
                <a:cs typeface="宋体" charset="-122"/>
              </a:rPr>
              <a:t>Example of defining a program “</a:t>
            </a:r>
            <a:r>
              <a:rPr lang="en-US" altLang="zh-CN" sz="1300" dirty="0" err="1" smtClean="0">
                <a:ea typeface="宋体" charset="-122"/>
                <a:cs typeface="宋体" charset="-122"/>
              </a:rPr>
              <a:t>psim</a:t>
            </a:r>
            <a:r>
              <a:rPr lang="en-US" altLang="zh-CN" sz="1300" dirty="0" smtClean="0">
                <a:ea typeface="宋体" charset="-122"/>
                <a:cs typeface="宋体" charset="-122"/>
              </a:rPr>
              <a:t>” as a Swift “app” function. Now “predict()” can be run in parallel on distributed computing clusters. The script writer doesn’t worry about data transport or scheduling. This reduces mental effort, and lets the scientist focus on the parameters and data objects to be passed to predict, and on the returned results. </a:t>
            </a:r>
            <a:endParaRPr lang="en-US" dirty="0"/>
          </a:p>
        </p:txBody>
      </p:sp>
      <p:sp>
        <p:nvSpPr>
          <p:cNvPr id="4" name="Slide Number Placeholder 3"/>
          <p:cNvSpPr>
            <a:spLocks noGrp="1"/>
          </p:cNvSpPr>
          <p:nvPr>
            <p:ph type="sldNum" idx="10"/>
          </p:nvPr>
        </p:nvSpPr>
        <p:spPr/>
        <p:txBody>
          <a:bodyPr/>
          <a:lstStyle/>
          <a:p>
            <a:pPr>
              <a:defRPr/>
            </a:pPr>
            <a:fld id="{EA0EE7B9-82A4-1041-94B4-62939B56D59A}" type="slidenum">
              <a:rPr lang="en-GB" smtClean="0"/>
              <a:pPr>
                <a:defRPr/>
              </a:pPr>
              <a:t>12</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df"/><Relationship Id="rId3" Type="http://schemas.openxmlformats.org/officeDocument/2006/relationships/image" Target="../media/image8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pic>
        <p:nvPicPr>
          <p:cNvPr id="4" name="Picture 7" descr="title header_Blue_646.jpg"/>
          <p:cNvPicPr>
            <a:picLocks noChangeAspect="1"/>
          </p:cNvPicPr>
          <p:nvPr/>
        </p:nvPicPr>
        <p:blipFill>
          <a:blip r:embed="rId2"/>
          <a:srcRect/>
          <a:stretch>
            <a:fillRect/>
          </a:stretch>
        </p:blipFill>
        <p:spPr bwMode="auto">
          <a:xfrm>
            <a:off x="0" y="0"/>
            <a:ext cx="9144000" cy="1106488"/>
          </a:xfrm>
          <a:prstGeom prst="rect">
            <a:avLst/>
          </a:prstGeom>
          <a:noFill/>
          <a:ln w="9525">
            <a:noFill/>
            <a:miter lim="800000"/>
            <a:headEnd/>
            <a:tailEnd/>
          </a:ln>
        </p:spPr>
      </p:pic>
      <p:pic>
        <p:nvPicPr>
          <p:cNvPr id="5" name="Picture 7" descr="doe_black.jpg"/>
          <p:cNvPicPr>
            <a:picLocks noChangeAspect="1"/>
          </p:cNvPicPr>
          <p:nvPr/>
        </p:nvPicPr>
        <p:blipFill>
          <a:blip r:embed="rId3">
            <a:alphaModFix amt="75000"/>
          </a:blip>
          <a:srcRect/>
          <a:stretch>
            <a:fillRect/>
          </a:stretch>
        </p:blipFill>
        <p:spPr bwMode="auto">
          <a:xfrm>
            <a:off x="7954963" y="6456363"/>
            <a:ext cx="960437" cy="231775"/>
          </a:xfrm>
          <a:prstGeom prst="rect">
            <a:avLst/>
          </a:prstGeom>
          <a:noFill/>
          <a:ln w="9525">
            <a:noFill/>
            <a:miter lim="800000"/>
            <a:headEnd/>
            <a:tailEnd/>
          </a:ln>
        </p:spPr>
      </p:pic>
      <p:pic>
        <p:nvPicPr>
          <p:cNvPr id="6" name="Picture 8" descr="title footer_Blue_646.jpg"/>
          <p:cNvPicPr>
            <a:picLocks noChangeAspect="1"/>
          </p:cNvPicPr>
          <p:nvPr/>
        </p:nvPicPr>
        <p:blipFill>
          <a:blip r:embed="rId4"/>
          <a:srcRect/>
          <a:stretch>
            <a:fillRect/>
          </a:stretch>
        </p:blipFill>
        <p:spPr bwMode="auto">
          <a:xfrm>
            <a:off x="0" y="6794500"/>
            <a:ext cx="9144000" cy="63500"/>
          </a:xfrm>
          <a:prstGeom prst="rect">
            <a:avLst/>
          </a:prstGeom>
          <a:noFill/>
          <a:ln w="9525">
            <a:noFill/>
            <a:miter lim="800000"/>
            <a:headEnd/>
            <a:tailEnd/>
          </a:ln>
        </p:spPr>
      </p:pic>
      <p:sp>
        <p:nvSpPr>
          <p:cNvPr id="528386" name="Rectangle 2"/>
          <p:cNvSpPr>
            <a:spLocks noGrp="1" noChangeArrowheads="1"/>
          </p:cNvSpPr>
          <p:nvPr>
            <p:ph type="ctrTitle"/>
          </p:nvPr>
        </p:nvSpPr>
        <p:spPr>
          <a:xfrm>
            <a:off x="985838" y="1671638"/>
            <a:ext cx="7696200" cy="1069975"/>
          </a:xfrm>
        </p:spPr>
        <p:txBody>
          <a:bodyPr/>
          <a:lstStyle>
            <a:lvl1pPr>
              <a:defRPr sz="3300"/>
            </a:lvl1pPr>
          </a:lstStyle>
          <a:p>
            <a:r>
              <a:rPr lang="en-US"/>
              <a:t>Click to edit Master title style</a:t>
            </a:r>
          </a:p>
        </p:txBody>
      </p:sp>
      <p:sp>
        <p:nvSpPr>
          <p:cNvPr id="528387" name="Rectangle 3"/>
          <p:cNvSpPr>
            <a:spLocks noGrp="1" noChangeArrowheads="1"/>
          </p:cNvSpPr>
          <p:nvPr>
            <p:ph type="subTitle" idx="1"/>
          </p:nvPr>
        </p:nvSpPr>
        <p:spPr>
          <a:xfrm>
            <a:off x="985838" y="3125788"/>
            <a:ext cx="6400800" cy="1752600"/>
          </a:xfrm>
        </p:spPr>
        <p:txBody>
          <a:bodyPr/>
          <a:lstStyle>
            <a:lvl1pPr marL="0" indent="0">
              <a:buFont typeface="Wingdings"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smtClean="0"/>
              <a:t>www.ci.uchicago.edu/swift    www.mcs.anl.gov/exm</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F0462E7A-91F1-1143-A397-E881235D853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546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5467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smtClean="0"/>
              <a:t>www.ci.uchicago.edu/swift    www.mcs.anl.gov/exm</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09ACB873-46CE-4543-B04D-14B306A037F4}"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2954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smtClean="0"/>
              <a:t>www.ci.uchicago.edu/swift    www.mcs.anl.gov/exm</a:t>
            </a: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BA2B927A-67D2-7642-98DC-E2CFBD1838A7}"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85800" y="463550"/>
            <a:ext cx="7770813" cy="1433513"/>
          </a:xfrm>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B1EC3A7-E9B0-A34C-B4F0-5A07B78C6759}" type="slidenum">
              <a:rPr lang="en-GB"/>
              <a:pPr>
                <a:defRPr/>
              </a:pPr>
              <a:t>‹#›</a:t>
            </a:fld>
            <a:endParaRPr lang="en-GB"/>
          </a:p>
        </p:txBody>
      </p:sp>
      <p:sp>
        <p:nvSpPr>
          <p:cNvPr id="4" name="Footer Placeholder 4"/>
          <p:cNvSpPr>
            <a:spLocks noGrp="1"/>
          </p:cNvSpPr>
          <p:nvPr>
            <p:ph type="ftr" sz="quarter" idx="11"/>
          </p:nvPr>
        </p:nvSpPr>
        <p:spPr/>
        <p:txBody>
          <a:bodyPr/>
          <a:lstStyle>
            <a:lvl1pPr>
              <a:defRPr/>
            </a:lvl1pPr>
          </a:lstStyle>
          <a:p>
            <a:pPr>
              <a:defRPr/>
            </a:pPr>
            <a:r>
              <a:rPr lang="en-US" smtClean="0"/>
              <a:t>www.ci.uchicago.edu/swift    www.mcs.anl.gov/exm</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Base">
    <p:spTree>
      <p:nvGrpSpPr>
        <p:cNvPr id="1" name=""/>
        <p:cNvGrpSpPr/>
        <p:nvPr/>
      </p:nvGrpSpPr>
      <p:grpSpPr>
        <a:xfrm>
          <a:off x="0" y="0"/>
          <a:ext cx="0" cy="0"/>
          <a:chOff x="0" y="0"/>
          <a:chExt cx="0" cy="0"/>
        </a:xfrm>
      </p:grpSpPr>
      <p:sp>
        <p:nvSpPr>
          <p:cNvPr id="4" name="Rectangle 3"/>
          <p:cNvSpPr/>
          <p:nvPr userDrawn="1"/>
        </p:nvSpPr>
        <p:spPr>
          <a:xfrm>
            <a:off x="0" y="0"/>
            <a:ext cx="9144000" cy="838200"/>
          </a:xfrm>
          <a:prstGeom prst="rect">
            <a:avLst/>
          </a:prstGeom>
          <a:solidFill>
            <a:srgbClr val="415968"/>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uofcicon.eps"/>
          <p:cNvPicPr>
            <a:picLocks noChangeAspect="1"/>
          </p:cNvPicPr>
          <p:nvPr userDrawn="1"/>
        </p:nvPicPr>
        <mc:AlternateContent xmlns:ma="http://schemas.microsoft.com/office/mac/drawingml/2008/main">
          <mc:Choice Requires="ma">
            <p:blipFill>
              <a:blip r:embed="rId2"/>
              <a:stretch>
                <a:fillRect/>
              </a:stretch>
            </p:blipFill>
          </mc:Choice>
          <mc:Fallback xmlns:mv="urn:schemas-microsoft-com:mac:vml" xmlns:mc="http://schemas.openxmlformats.org/markup-compatibility/2006" xmlns:p="http://schemas.openxmlformats.org/presentationml/2006/main" xmlns:r="http://schemas.openxmlformats.org/officeDocument/2006/relationships" xmlns:a="http://schemas.openxmlformats.org/drawingml/2006/main" xmlns="" xmlns:ma="http://schemas.microsoft.com/office/mac/drawingml/2008/main">
            <p:blipFill>
              <a:blip r:embed="rId3"/>
              <a:stretch>
                <a:fillRect/>
              </a:stretch>
            </p:blipFill>
          </mc:Fallback>
        </mc:AlternateContent>
        <p:spPr>
          <a:xfrm>
            <a:off x="8348492" y="108216"/>
            <a:ext cx="673100" cy="596900"/>
          </a:xfrm>
          <a:prstGeom prst="rect">
            <a:avLst/>
          </a:prstGeom>
        </p:spPr>
      </p:pic>
      <p:sp>
        <p:nvSpPr>
          <p:cNvPr id="2" name="Title 1"/>
          <p:cNvSpPr>
            <a:spLocks noGrp="1"/>
          </p:cNvSpPr>
          <p:nvPr>
            <p:ph type="ctrTitle"/>
          </p:nvPr>
        </p:nvSpPr>
        <p:spPr>
          <a:xfrm>
            <a:off x="228600" y="1"/>
            <a:ext cx="7772400" cy="838200"/>
          </a:xfrm>
          <a:prstGeom prst="rect">
            <a:avLst/>
          </a:prstGeom>
        </p:spPr>
        <p:txBody>
          <a:bodyPr tIns="91440" bIns="137160" anchor="ctr">
            <a:normAutofit/>
          </a:bodyPr>
          <a:lstStyle>
            <a:lvl1pPr algn="l">
              <a:spcBef>
                <a:spcPts val="0"/>
              </a:spcBef>
              <a:defRPr sz="3600" b="0" i="0">
                <a:solidFill>
                  <a:schemeClr val="bg1"/>
                </a:solidFill>
                <a:latin typeface="Calibri"/>
                <a:cs typeface="Calibri"/>
              </a:defRPr>
            </a:lvl1pPr>
          </a:lstStyle>
          <a:p>
            <a:r>
              <a:rPr lang="en-US" dirty="0" smtClean="0"/>
              <a:t>Click to edit Master title style</a:t>
            </a:r>
            <a:endParaRPr lang="en-US" dirty="0"/>
          </a:p>
        </p:txBody>
      </p:sp>
      <p:sp>
        <p:nvSpPr>
          <p:cNvPr id="5" name="Content Placeholder 4"/>
          <p:cNvSpPr>
            <a:spLocks noGrp="1"/>
          </p:cNvSpPr>
          <p:nvPr>
            <p:ph sz="quarter" idx="10"/>
          </p:nvPr>
        </p:nvSpPr>
        <p:spPr>
          <a:xfrm>
            <a:off x="228600" y="990600"/>
            <a:ext cx="8553450" cy="5257800"/>
          </a:xfrm>
          <a:prstGeom prst="rect">
            <a:avLst/>
          </a:prstGeom>
        </p:spPr>
        <p:txBody>
          <a:bodyPr vert="horz">
            <a:normAutofit/>
          </a:bodyPr>
          <a:lstStyle>
            <a:lvl1pPr>
              <a:spcBef>
                <a:spcPts val="600"/>
              </a:spcBef>
              <a:buClr>
                <a:srgbClr val="800000"/>
              </a:buClr>
              <a:buSzPct val="80000"/>
              <a:buFont typeface="Lucida Grande"/>
              <a:buChar char="•"/>
              <a:defRPr sz="3200">
                <a:solidFill>
                  <a:schemeClr val="tx1">
                    <a:lumMod val="75000"/>
                    <a:lumOff val="25000"/>
                  </a:schemeClr>
                </a:solidFill>
              </a:defRPr>
            </a:lvl1pPr>
            <a:lvl2pPr>
              <a:spcBef>
                <a:spcPts val="600"/>
              </a:spcBef>
              <a:buClr>
                <a:srgbClr val="800000"/>
              </a:buClr>
              <a:buSzPct val="80000"/>
              <a:defRPr sz="2800">
                <a:solidFill>
                  <a:schemeClr val="tx1">
                    <a:lumMod val="75000"/>
                    <a:lumOff val="25000"/>
                  </a:schemeClr>
                </a:solidFill>
              </a:defRPr>
            </a:lvl2pPr>
            <a:lvl3pPr>
              <a:spcBef>
                <a:spcPts val="600"/>
              </a:spcBef>
              <a:buClr>
                <a:srgbClr val="800000"/>
              </a:buClr>
              <a:buSzPct val="80000"/>
              <a:buFont typeface="Courier New"/>
              <a:buChar char="o"/>
              <a:defRPr sz="2400">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TextBox 6"/>
          <p:cNvSpPr txBox="1"/>
          <p:nvPr userDrawn="1"/>
        </p:nvSpPr>
        <p:spPr>
          <a:xfrm>
            <a:off x="152400" y="6467445"/>
            <a:ext cx="533400" cy="276999"/>
          </a:xfrm>
          <a:prstGeom prst="rect">
            <a:avLst/>
          </a:prstGeom>
          <a:noFill/>
        </p:spPr>
        <p:txBody>
          <a:bodyPr wrap="square" rtlCol="0">
            <a:spAutoFit/>
          </a:bodyPr>
          <a:lstStyle/>
          <a:p>
            <a:fld id="{5ED12DC1-BB88-6B49-A914-5DE104335772}" type="slidenum">
              <a:rPr lang="en-US" sz="1200" smtClean="0">
                <a:solidFill>
                  <a:schemeClr val="bg1">
                    <a:lumMod val="95000"/>
                  </a:schemeClr>
                </a:solidFill>
              </a:rPr>
              <a:pPr/>
              <a:t>‹#›</a:t>
            </a:fld>
            <a:endParaRPr lang="en-US" sz="1200" dirty="0">
              <a:solidFill>
                <a:schemeClr val="bg1">
                  <a:lumMod val="95000"/>
                </a:schemeClr>
              </a:solidFill>
            </a:endParaRPr>
          </a:p>
        </p:txBody>
      </p:sp>
      <p:sp>
        <p:nvSpPr>
          <p:cNvPr id="8" name="Footer Placeholder 16"/>
          <p:cNvSpPr>
            <a:spLocks noGrp="1"/>
          </p:cNvSpPr>
          <p:nvPr>
            <p:ph type="ftr" sz="quarter" idx="3"/>
          </p:nvPr>
        </p:nvSpPr>
        <p:spPr>
          <a:xfrm>
            <a:off x="1066800" y="6467445"/>
            <a:ext cx="2895600" cy="276999"/>
          </a:xfrm>
          <a:prstGeom prst="rect">
            <a:avLst/>
          </a:prstGeom>
          <a:noFill/>
          <a:ln>
            <a:noFill/>
          </a:ln>
        </p:spPr>
        <p:txBody>
          <a:bodyPr wrap="square" rtlCol="0">
            <a:spAutoFit/>
          </a:bodyPr>
          <a:lstStyle>
            <a:lvl1pPr marL="0" algn="l" defTabSz="457200" rtl="0" eaLnBrk="1" latinLnBrk="0" hangingPunct="1">
              <a:defRPr lang="en-US" sz="1200" kern="1200" smtClean="0">
                <a:solidFill>
                  <a:schemeClr val="bg1">
                    <a:lumMod val="95000"/>
                  </a:schemeClr>
                </a:solidFill>
                <a:latin typeface="+mn-lt"/>
                <a:ea typeface="+mn-ea"/>
                <a:cs typeface="+mn-cs"/>
              </a:defRPr>
            </a:lvl1pPr>
          </a:lstStyle>
          <a:p>
            <a:r>
              <a:rPr lang="en-US" smtClean="0"/>
              <a:t>www.ci.uchicago.edu/swift    www.mcs.anl.gov/exm</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8BEE434E-B384-A245-84B1-C534A8D54264}" type="slidenum">
              <a:rPr lang="en-US"/>
              <a:pPr>
                <a:defRPr/>
              </a:pPr>
              <a:t>‹#›</a:t>
            </a:fld>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smtClean="0"/>
              <a:t>www.ci.uchicago.edu/swift    www.mcs.anl.gov/exm</a:t>
            </a:r>
            <a:endParaRPr lang="en-US" dirty="0"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smtClean="0"/>
              <a:t>www.ci.uchicago.edu/swift    www.mcs.anl.gov/exm</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C172A8AB-E2B4-3D48-AA1B-D3ADE456AFA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954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smtClean="0"/>
              <a:t>www.ci.uchicago.edu/swift    www.mcs.anl.gov/exm</a:t>
            </a: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32F11CC7-6EC5-9D41-8E46-A3BCA02BCB61}"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ftr" sz="quarter" idx="11"/>
          </p:nvPr>
        </p:nvSpPr>
        <p:spPr>
          <a:ln/>
        </p:spPr>
        <p:txBody>
          <a:bodyPr/>
          <a:lstStyle>
            <a:lvl1pPr>
              <a:defRPr/>
            </a:lvl1pPr>
          </a:lstStyle>
          <a:p>
            <a:pPr>
              <a:defRPr/>
            </a:pPr>
            <a:r>
              <a:rPr lang="en-US" smtClean="0"/>
              <a:t>www.ci.uchicago.edu/swift    www.mcs.anl.gov/exm</a:t>
            </a:r>
            <a:endParaRPr lang="en-US"/>
          </a:p>
        </p:txBody>
      </p:sp>
      <p:sp>
        <p:nvSpPr>
          <p:cNvPr id="9" name="Rectangle 7"/>
          <p:cNvSpPr>
            <a:spLocks noGrp="1" noChangeArrowheads="1"/>
          </p:cNvSpPr>
          <p:nvPr>
            <p:ph type="sldNum" sz="quarter" idx="12"/>
          </p:nvPr>
        </p:nvSpPr>
        <p:spPr>
          <a:ln/>
        </p:spPr>
        <p:txBody>
          <a:bodyPr/>
          <a:lstStyle>
            <a:lvl1pPr>
              <a:defRPr/>
            </a:lvl1pPr>
          </a:lstStyle>
          <a:p>
            <a:pPr>
              <a:defRPr/>
            </a:pPr>
            <a:fld id="{1E79A475-3453-5E46-BE8B-FEB04AEC386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BD815F56-630E-7E4B-8F2C-15A1EE33C21F}" type="slidenum">
              <a:rPr lang="en-US"/>
              <a:pPr>
                <a:defRPr/>
              </a:pPr>
              <a:t>‹#›</a:t>
            </a:fld>
            <a:endParaRPr lang="en-US"/>
          </a:p>
        </p:txBody>
      </p:sp>
      <p:sp>
        <p:nvSpPr>
          <p:cNvPr id="4" name="Rectangle 6"/>
          <p:cNvSpPr>
            <a:spLocks noGrp="1" noChangeArrowheads="1"/>
          </p:cNvSpPr>
          <p:nvPr>
            <p:ph type="ftr" sz="quarter" idx="11"/>
          </p:nvPr>
        </p:nvSpPr>
        <p:spPr>
          <a:ln/>
        </p:spPr>
        <p:txBody>
          <a:bodyPr/>
          <a:lstStyle>
            <a:lvl1pPr>
              <a:defRPr/>
            </a:lvl1pPr>
          </a:lstStyle>
          <a:p>
            <a:pPr>
              <a:defRPr/>
            </a:pPr>
            <a:r>
              <a:rPr lang="en-US" smtClean="0"/>
              <a:t>www.ci.uchicago.edu/swift    www.mcs.anl.gov/exm</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7"/>
          <p:cNvSpPr>
            <a:spLocks noGrp="1" noChangeArrowheads="1"/>
          </p:cNvSpPr>
          <p:nvPr>
            <p:ph type="sldNum" sz="quarter" idx="12"/>
          </p:nvPr>
        </p:nvSpPr>
        <p:spPr>
          <a:ln/>
        </p:spPr>
        <p:txBody>
          <a:bodyPr/>
          <a:lstStyle>
            <a:lvl1pPr>
              <a:defRPr/>
            </a:lvl1pPr>
          </a:lstStyle>
          <a:p>
            <a:pPr>
              <a:defRPr/>
            </a:pPr>
            <a:fld id="{6C060301-EF4A-AE43-AEC2-A21703E5A1A4}" type="slidenum">
              <a:rPr lang="en-US"/>
              <a:pPr>
                <a:defRPr/>
              </a:pPr>
              <a:t>‹#›</a:t>
            </a:fld>
            <a:endParaRPr lang="en-US"/>
          </a:p>
        </p:txBody>
      </p:sp>
      <p:sp>
        <p:nvSpPr>
          <p:cNvPr id="3" name="Rectangle 6"/>
          <p:cNvSpPr>
            <a:spLocks noGrp="1" noChangeArrowheads="1"/>
          </p:cNvSpPr>
          <p:nvPr>
            <p:ph type="ftr" sz="quarter" idx="11"/>
          </p:nvPr>
        </p:nvSpPr>
        <p:spPr>
          <a:ln/>
        </p:spPr>
        <p:txBody>
          <a:bodyPr/>
          <a:lstStyle>
            <a:lvl1pPr>
              <a:defRPr/>
            </a:lvl1pPr>
          </a:lstStyle>
          <a:p>
            <a:pPr>
              <a:defRPr/>
            </a:pPr>
            <a:r>
              <a:rPr lang="en-US" smtClean="0"/>
              <a:t>www.ci.uchicago.edu/swift    www.mcs.anl.gov/exm</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smtClean="0"/>
              <a:t>www.ci.uchicago.edu/swift    www.mcs.anl.gov/exm</a:t>
            </a: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9C20E109-9716-394D-94CA-209B1AE6680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smtClean="0"/>
              <a:t>www.ci.uchicago.edu/swift    www.mcs.anl.gov/exm</a:t>
            </a: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8DF8CB76-2874-714D-BF05-6790E9FD8BB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jpeg"/><Relationship Id="rId17"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pic>
        <p:nvPicPr>
          <p:cNvPr id="1026" name="Picture 5" descr="slide footer_blue_646.jpg"/>
          <p:cNvPicPr>
            <a:picLocks noChangeAspect="1"/>
          </p:cNvPicPr>
          <p:nvPr/>
        </p:nvPicPr>
        <p:blipFill>
          <a:blip r:embed="rId16"/>
          <a:srcRect/>
          <a:stretch>
            <a:fillRect/>
          </a:stretch>
        </p:blipFill>
        <p:spPr bwMode="auto">
          <a:xfrm>
            <a:off x="0" y="6324600"/>
            <a:ext cx="9144000" cy="530225"/>
          </a:xfrm>
          <a:prstGeom prst="rect">
            <a:avLst/>
          </a:prstGeom>
          <a:noFill/>
          <a:ln w="9525">
            <a:noFill/>
            <a:miter lim="800000"/>
            <a:headEnd/>
            <a:tailEnd/>
          </a:ln>
        </p:spPr>
      </p:pic>
      <p:sp>
        <p:nvSpPr>
          <p:cNvPr id="1027" name="Rectangle 3"/>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title style</a:t>
            </a:r>
          </a:p>
        </p:txBody>
      </p:sp>
      <p:sp>
        <p:nvSpPr>
          <p:cNvPr id="1028" name="Rectangle 4"/>
          <p:cNvSpPr>
            <a:spLocks noGrp="1" noChangeArrowheads="1"/>
          </p:cNvSpPr>
          <p:nvPr>
            <p:ph type="body" idx="1"/>
          </p:nvPr>
        </p:nvSpPr>
        <p:spPr bwMode="auto">
          <a:xfrm>
            <a:off x="457200" y="12954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27365" name="Rectangle 5"/>
          <p:cNvSpPr>
            <a:spLocks noGrp="1" noChangeArrowheads="1"/>
          </p:cNvSpPr>
          <p:nvPr>
            <p:ph type="dt" sz="half" idx="2"/>
          </p:nvPr>
        </p:nvSpPr>
        <p:spPr bwMode="auto">
          <a:xfrm>
            <a:off x="7010400" y="6572250"/>
            <a:ext cx="137160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p>
        </p:txBody>
      </p:sp>
      <p:sp>
        <p:nvSpPr>
          <p:cNvPr id="527367" name="Rectangle 7"/>
          <p:cNvSpPr>
            <a:spLocks noGrp="1" noChangeArrowheads="1"/>
          </p:cNvSpPr>
          <p:nvPr>
            <p:ph type="sldNum" sz="quarter" idx="4"/>
          </p:nvPr>
        </p:nvSpPr>
        <p:spPr bwMode="auto">
          <a:xfrm>
            <a:off x="8610600" y="6489700"/>
            <a:ext cx="384175" cy="365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lvl1pPr>
          </a:lstStyle>
          <a:p>
            <a:pPr>
              <a:defRPr/>
            </a:pPr>
            <a:fld id="{56DD166C-0B1B-274A-BAD1-563CC39F908D}" type="slidenum">
              <a:rPr lang="en-US"/>
              <a:pPr>
                <a:defRPr/>
              </a:pPr>
              <a:t>‹#›</a:t>
            </a:fld>
            <a:endParaRPr lang="en-US"/>
          </a:p>
        </p:txBody>
      </p:sp>
      <p:pic>
        <p:nvPicPr>
          <p:cNvPr id="1032" name="Picture 7" descr="slide header_646.jpg"/>
          <p:cNvPicPr>
            <a:picLocks noChangeAspect="1"/>
          </p:cNvPicPr>
          <p:nvPr/>
        </p:nvPicPr>
        <p:blipFill>
          <a:blip r:embed="rId17"/>
          <a:srcRect/>
          <a:stretch>
            <a:fillRect/>
          </a:stretch>
        </p:blipFill>
        <p:spPr bwMode="auto">
          <a:xfrm>
            <a:off x="0" y="0"/>
            <a:ext cx="9144000" cy="155575"/>
          </a:xfrm>
          <a:prstGeom prst="rect">
            <a:avLst/>
          </a:prstGeom>
          <a:noFill/>
          <a:ln w="9525">
            <a:noFill/>
            <a:miter lim="800000"/>
            <a:headEnd/>
            <a:tailEnd/>
          </a:ln>
        </p:spPr>
      </p:pic>
      <p:sp>
        <p:nvSpPr>
          <p:cNvPr id="527366" name="Rectangle 6"/>
          <p:cNvSpPr>
            <a:spLocks noGrp="1" noChangeArrowheads="1"/>
          </p:cNvSpPr>
          <p:nvPr>
            <p:ph type="ftr" sz="quarter" idx="3"/>
          </p:nvPr>
        </p:nvSpPr>
        <p:spPr bwMode="auto">
          <a:xfrm>
            <a:off x="3166535" y="6680202"/>
            <a:ext cx="5942013"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a:solidFill>
                  <a:schemeClr val="tx2"/>
                </a:solidFill>
              </a:defRPr>
            </a:lvl1pPr>
          </a:lstStyle>
          <a:p>
            <a:pPr>
              <a:defRPr/>
            </a:pPr>
            <a:r>
              <a:rPr lang="en-US" smtClean="0"/>
              <a:t>www.ci.uchicago.edu/swift    www.mcs.anl.gov/exm</a:t>
            </a:r>
            <a:endParaRPr lang="en-US" dirty="0"/>
          </a:p>
        </p:txBody>
      </p:sp>
    </p:spTree>
  </p:cSld>
  <p:clrMap bg1="lt1" tx1="dk1" bg2="lt2" tx2="dk2" accent1="accent1" accent2="accent2" accent3="accent3" accent4="accent4" accent5="accent5" accent6="accent6" hlink="hlink" folHlink="folHlink"/>
  <p:sldLayoutIdLst>
    <p:sldLayoutId id="2147483731"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2" r:id="rId13"/>
    <p:sldLayoutId id="2147483733" r:id="rId14"/>
  </p:sldLayoutIdLst>
  <p:hf hdr="0" dt="0"/>
  <p:txStyles>
    <p:titleStyle>
      <a:lvl1pPr algn="l" rtl="0" eaLnBrk="0" fontAlgn="base" hangingPunct="0">
        <a:spcBef>
          <a:spcPct val="0"/>
        </a:spcBef>
        <a:spcAft>
          <a:spcPct val="0"/>
        </a:spcAft>
        <a:defRPr sz="2800" b="1">
          <a:solidFill>
            <a:schemeClr val="tx2"/>
          </a:solidFill>
          <a:latin typeface="+mj-lt"/>
          <a:ea typeface="ＭＳ Ｐゴシック" charset="-128"/>
          <a:cs typeface="ＭＳ Ｐゴシック" charset="-128"/>
        </a:defRPr>
      </a:lvl1pPr>
      <a:lvl2pPr algn="l" rtl="0" eaLnBrk="0" fontAlgn="base" hangingPunct="0">
        <a:spcBef>
          <a:spcPct val="0"/>
        </a:spcBef>
        <a:spcAft>
          <a:spcPct val="0"/>
        </a:spcAft>
        <a:defRPr sz="2800" b="1">
          <a:solidFill>
            <a:schemeClr val="tx2"/>
          </a:solidFill>
          <a:latin typeface="Trebuchet MS" charset="0"/>
          <a:ea typeface="ＭＳ Ｐゴシック" charset="-128"/>
          <a:cs typeface="ＭＳ Ｐゴシック" charset="-128"/>
        </a:defRPr>
      </a:lvl2pPr>
      <a:lvl3pPr algn="l" rtl="0" eaLnBrk="0" fontAlgn="base" hangingPunct="0">
        <a:spcBef>
          <a:spcPct val="0"/>
        </a:spcBef>
        <a:spcAft>
          <a:spcPct val="0"/>
        </a:spcAft>
        <a:defRPr sz="2800" b="1">
          <a:solidFill>
            <a:schemeClr val="tx2"/>
          </a:solidFill>
          <a:latin typeface="Trebuchet MS" charset="0"/>
          <a:ea typeface="ＭＳ Ｐゴシック" charset="-128"/>
          <a:cs typeface="ＭＳ Ｐゴシック" charset="-128"/>
        </a:defRPr>
      </a:lvl3pPr>
      <a:lvl4pPr algn="l" rtl="0" eaLnBrk="0" fontAlgn="base" hangingPunct="0">
        <a:spcBef>
          <a:spcPct val="0"/>
        </a:spcBef>
        <a:spcAft>
          <a:spcPct val="0"/>
        </a:spcAft>
        <a:defRPr sz="2800" b="1">
          <a:solidFill>
            <a:schemeClr val="tx2"/>
          </a:solidFill>
          <a:latin typeface="Trebuchet MS" charset="0"/>
          <a:ea typeface="ＭＳ Ｐゴシック" charset="-128"/>
          <a:cs typeface="ＭＳ Ｐゴシック" charset="-128"/>
        </a:defRPr>
      </a:lvl4pPr>
      <a:lvl5pPr algn="l" rtl="0" eaLnBrk="0" fontAlgn="base" hangingPunct="0">
        <a:spcBef>
          <a:spcPct val="0"/>
        </a:spcBef>
        <a:spcAft>
          <a:spcPct val="0"/>
        </a:spcAft>
        <a:defRPr sz="2800" b="1">
          <a:solidFill>
            <a:schemeClr val="tx2"/>
          </a:solidFill>
          <a:latin typeface="Trebuchet MS" charset="0"/>
          <a:ea typeface="ＭＳ Ｐゴシック" charset="-128"/>
          <a:cs typeface="ＭＳ Ｐゴシック" charset="-128"/>
        </a:defRPr>
      </a:lvl5pPr>
      <a:lvl6pPr marL="457200" algn="l" rtl="0" fontAlgn="base">
        <a:spcBef>
          <a:spcPct val="0"/>
        </a:spcBef>
        <a:spcAft>
          <a:spcPct val="0"/>
        </a:spcAft>
        <a:defRPr sz="2800" b="1">
          <a:solidFill>
            <a:schemeClr val="tx2"/>
          </a:solidFill>
          <a:latin typeface="Trebuchet MS" charset="0"/>
        </a:defRPr>
      </a:lvl6pPr>
      <a:lvl7pPr marL="914400" algn="l" rtl="0" fontAlgn="base">
        <a:spcBef>
          <a:spcPct val="0"/>
        </a:spcBef>
        <a:spcAft>
          <a:spcPct val="0"/>
        </a:spcAft>
        <a:defRPr sz="2800" b="1">
          <a:solidFill>
            <a:schemeClr val="tx2"/>
          </a:solidFill>
          <a:latin typeface="Trebuchet MS" charset="0"/>
        </a:defRPr>
      </a:lvl7pPr>
      <a:lvl8pPr marL="1371600" algn="l" rtl="0" fontAlgn="base">
        <a:spcBef>
          <a:spcPct val="0"/>
        </a:spcBef>
        <a:spcAft>
          <a:spcPct val="0"/>
        </a:spcAft>
        <a:defRPr sz="2800" b="1">
          <a:solidFill>
            <a:schemeClr val="tx2"/>
          </a:solidFill>
          <a:latin typeface="Trebuchet MS" charset="0"/>
        </a:defRPr>
      </a:lvl8pPr>
      <a:lvl9pPr marL="1828800" algn="l" rtl="0" fontAlgn="base">
        <a:spcBef>
          <a:spcPct val="0"/>
        </a:spcBef>
        <a:spcAft>
          <a:spcPct val="0"/>
        </a:spcAft>
        <a:defRPr sz="2800" b="1">
          <a:solidFill>
            <a:schemeClr val="tx2"/>
          </a:solidFill>
          <a:latin typeface="Trebuchet MS" charset="0"/>
        </a:defRPr>
      </a:lvl9pPr>
    </p:titleStyle>
    <p:bodyStyle>
      <a:lvl1pPr marL="342900" indent="-342900" algn="l" rtl="0" eaLnBrk="0" fontAlgn="base" hangingPunct="0">
        <a:spcBef>
          <a:spcPct val="20000"/>
        </a:spcBef>
        <a:spcAft>
          <a:spcPct val="0"/>
        </a:spcAft>
        <a:buClr>
          <a:srgbClr val="1F497D"/>
        </a:buClr>
        <a:buFont typeface="Wingdings" charset="2"/>
        <a:buChar char="§"/>
        <a:defRPr sz="2000">
          <a:solidFill>
            <a:srgbClr val="1B1B1B"/>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rgbClr val="1F497D"/>
        </a:buClr>
        <a:buChar char="–"/>
        <a:defRPr>
          <a:solidFill>
            <a:srgbClr val="2C2C2C"/>
          </a:solidFill>
          <a:latin typeface="+mn-lt"/>
          <a:ea typeface="ＭＳ Ｐゴシック" charset="-128"/>
        </a:defRPr>
      </a:lvl2pPr>
      <a:lvl3pPr marL="1143000" indent="-228600" algn="l" rtl="0" eaLnBrk="0" fontAlgn="base" hangingPunct="0">
        <a:spcBef>
          <a:spcPct val="20000"/>
        </a:spcBef>
        <a:spcAft>
          <a:spcPct val="0"/>
        </a:spcAft>
        <a:buClr>
          <a:srgbClr val="1F497D"/>
        </a:buClr>
        <a:buChar char="•"/>
        <a:defRPr sz="1600">
          <a:solidFill>
            <a:srgbClr val="1B1B1B"/>
          </a:solidFill>
          <a:latin typeface="+mn-lt"/>
          <a:ea typeface="ＭＳ Ｐゴシック" charset="-128"/>
        </a:defRPr>
      </a:lvl3pPr>
      <a:lvl4pPr marL="1600200" indent="-228600" algn="l" rtl="0" eaLnBrk="0" fontAlgn="base" hangingPunct="0">
        <a:spcBef>
          <a:spcPct val="20000"/>
        </a:spcBef>
        <a:spcAft>
          <a:spcPct val="0"/>
        </a:spcAft>
        <a:buClr>
          <a:srgbClr val="1F497D"/>
        </a:buClr>
        <a:buChar char="–"/>
        <a:defRPr sz="1400">
          <a:solidFill>
            <a:schemeClr val="tx1"/>
          </a:solidFill>
          <a:latin typeface="+mn-lt"/>
          <a:ea typeface="ＭＳ Ｐゴシック" charset="-128"/>
        </a:defRPr>
      </a:lvl4pPr>
      <a:lvl5pPr marL="2057400" indent="-228600" algn="l" rtl="0" eaLnBrk="0" fontAlgn="base" hangingPunct="0">
        <a:spcBef>
          <a:spcPct val="20000"/>
        </a:spcBef>
        <a:spcAft>
          <a:spcPct val="0"/>
        </a:spcAft>
        <a:buClr>
          <a:srgbClr val="1F497D"/>
        </a:buClr>
        <a:buFont typeface="Arial" charset="0"/>
        <a:buChar char="»"/>
        <a:defRPr sz="1400">
          <a:solidFill>
            <a:schemeClr val="tx1"/>
          </a:solidFill>
          <a:latin typeface="+mn-lt"/>
          <a:ea typeface="ＭＳ Ｐゴシック" charset="-128"/>
        </a:defRPr>
      </a:lvl5pPr>
      <a:lvl6pPr marL="2514600" indent="-228600" algn="l" rtl="0" fontAlgn="base">
        <a:spcBef>
          <a:spcPct val="20000"/>
        </a:spcBef>
        <a:spcAft>
          <a:spcPct val="0"/>
        </a:spcAft>
        <a:buClr>
          <a:srgbClr val="1F497D"/>
        </a:buClr>
        <a:buFont typeface="Arial" charset="0"/>
        <a:buChar char="»"/>
        <a:defRPr sz="1400">
          <a:solidFill>
            <a:schemeClr val="tx1"/>
          </a:solidFill>
          <a:latin typeface="+mn-lt"/>
          <a:ea typeface="ＭＳ Ｐゴシック" charset="-128"/>
        </a:defRPr>
      </a:lvl6pPr>
      <a:lvl7pPr marL="2971800" indent="-228600" algn="l" rtl="0" fontAlgn="base">
        <a:spcBef>
          <a:spcPct val="20000"/>
        </a:spcBef>
        <a:spcAft>
          <a:spcPct val="0"/>
        </a:spcAft>
        <a:buClr>
          <a:srgbClr val="1F497D"/>
        </a:buClr>
        <a:buFont typeface="Arial" charset="0"/>
        <a:buChar char="»"/>
        <a:defRPr sz="1400">
          <a:solidFill>
            <a:schemeClr val="tx1"/>
          </a:solidFill>
          <a:latin typeface="+mn-lt"/>
          <a:ea typeface="ＭＳ Ｐゴシック" charset="-128"/>
        </a:defRPr>
      </a:lvl7pPr>
      <a:lvl8pPr marL="3429000" indent="-228600" algn="l" rtl="0" fontAlgn="base">
        <a:spcBef>
          <a:spcPct val="20000"/>
        </a:spcBef>
        <a:spcAft>
          <a:spcPct val="0"/>
        </a:spcAft>
        <a:buClr>
          <a:srgbClr val="1F497D"/>
        </a:buClr>
        <a:buFont typeface="Arial" charset="0"/>
        <a:buChar char="»"/>
        <a:defRPr sz="1400">
          <a:solidFill>
            <a:schemeClr val="tx1"/>
          </a:solidFill>
          <a:latin typeface="+mn-lt"/>
          <a:ea typeface="ＭＳ Ｐゴシック" charset="-128"/>
        </a:defRPr>
      </a:lvl8pPr>
      <a:lvl9pPr marL="3886200" indent="-228600" algn="l" rtl="0" fontAlgn="base">
        <a:spcBef>
          <a:spcPct val="20000"/>
        </a:spcBef>
        <a:spcAft>
          <a:spcPct val="0"/>
        </a:spcAft>
        <a:buClr>
          <a:srgbClr val="1F497D"/>
        </a:buClr>
        <a:buFont typeface="Arial" charset="0"/>
        <a:buChar char="»"/>
        <a:defRPr sz="14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36.png"/><Relationship Id="rId1" Type="http://schemas.openxmlformats.org/officeDocument/2006/relationships/slideLayout" Target="../slideLayouts/slideLayout6.xml"/><Relationship Id="rId2" Type="http://schemas.openxmlformats.org/officeDocument/2006/relationships/image" Target="../media/image3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3" Type="http://schemas.openxmlformats.org/officeDocument/2006/relationships/image" Target="../media/image37.wmf"/><Relationship Id="rId4" Type="http://schemas.openxmlformats.org/officeDocument/2006/relationships/image" Target="../media/image38.wmf"/><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3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2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9.png"/><Relationship Id="rId5" Type="http://schemas.openxmlformats.org/officeDocument/2006/relationships/oleObject" Target="???" TargetMode="External"/><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0.pdf"/><Relationship Id="rId4" Type="http://schemas.openxmlformats.org/officeDocument/2006/relationships/image" Target="../media/image41.png"/><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41.pdf"/><Relationship Id="rId4" Type="http://schemas.openxmlformats.org/officeDocument/2006/relationships/image" Target="../media/image69.png"/><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11" Type="http://schemas.openxmlformats.org/officeDocument/2006/relationships/image" Target="../media/image21.png"/><Relationship Id="rId12" Type="http://schemas.openxmlformats.org/officeDocument/2006/relationships/image" Target="../media/image22.emf"/><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 Id="rId9" Type="http://schemas.openxmlformats.org/officeDocument/2006/relationships/image" Target="../media/image19.png"/><Relationship Id="rId10"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png"/><Relationship Id="rId3"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gif"/><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32.png"/><Relationship Id="rId5" Type="http://schemas.openxmlformats.org/officeDocument/2006/relationships/image" Target="../media/image24.png"/><Relationship Id="rId6" Type="http://schemas.openxmlformats.org/officeDocument/2006/relationships/image" Target="../media/image25.png"/><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4"/>
          <p:cNvSpPr>
            <a:spLocks noGrp="1" noChangeArrowheads="1"/>
          </p:cNvSpPr>
          <p:nvPr>
            <p:ph type="ctrTitle"/>
          </p:nvPr>
        </p:nvSpPr>
        <p:spPr>
          <a:xfrm>
            <a:off x="985838" y="1981200"/>
            <a:ext cx="7696200" cy="1069975"/>
          </a:xfrm>
        </p:spPr>
        <p:txBody>
          <a:bodyPr/>
          <a:lstStyle/>
          <a:p>
            <a:pPr eaLnBrk="1" hangingPunct="1"/>
            <a:r>
              <a:rPr lang="en-US" dirty="0" smtClean="0"/>
              <a:t>Swift: implicitly parallel dataflow</a:t>
            </a:r>
            <a:r>
              <a:rPr lang="en-US" dirty="0" smtClean="0"/>
              <a:t> scripting for clusters, clouds, and multicore systems</a:t>
            </a:r>
            <a:endParaRPr lang="en-US" dirty="0" smtClean="0"/>
          </a:p>
        </p:txBody>
      </p:sp>
      <p:sp>
        <p:nvSpPr>
          <p:cNvPr id="16387" name="Rectangle 5"/>
          <p:cNvSpPr>
            <a:spLocks noGrp="1" noChangeArrowheads="1"/>
          </p:cNvSpPr>
          <p:nvPr>
            <p:ph type="subTitle" idx="1"/>
          </p:nvPr>
        </p:nvSpPr>
        <p:spPr>
          <a:xfrm>
            <a:off x="990600" y="3886200"/>
            <a:ext cx="7700962" cy="1752600"/>
          </a:xfrm>
        </p:spPr>
        <p:txBody>
          <a:bodyPr/>
          <a:lstStyle/>
          <a:p>
            <a:pPr eaLnBrk="1" hangingPunct="1"/>
            <a:r>
              <a:rPr lang="en-US" dirty="0" err="1" smtClean="0"/>
              <a:t>www.ci.uchicago.edu</a:t>
            </a:r>
            <a:r>
              <a:rPr lang="en-US" dirty="0" smtClean="0"/>
              <a:t>/swift</a:t>
            </a:r>
            <a:endParaRPr lang="en-US" dirty="0" smtClean="0"/>
          </a:p>
          <a:p>
            <a:pPr eaLnBrk="1" hangingPunct="1"/>
            <a:endParaRPr lang="en-US" dirty="0" smtClean="0"/>
          </a:p>
          <a:p>
            <a:pPr eaLnBrk="1" hangingPunct="1"/>
            <a:r>
              <a:rPr lang="en-US" dirty="0" smtClean="0"/>
              <a:t>Michael Wilde - </a:t>
            </a:r>
            <a:r>
              <a:rPr lang="en-US" dirty="0" err="1" smtClean="0"/>
              <a:t>wilde@mcs.anl.gov</a:t>
            </a:r>
            <a:endParaRPr lang="en-US" dirty="0" smtClean="0"/>
          </a:p>
        </p:txBody>
      </p:sp>
      <p:sp>
        <p:nvSpPr>
          <p:cNvPr id="4" name="Rectangle 5"/>
          <p:cNvSpPr txBox="1">
            <a:spLocks noChangeArrowheads="1"/>
          </p:cNvSpPr>
          <p:nvPr/>
        </p:nvSpPr>
        <p:spPr bwMode="auto">
          <a:xfrm>
            <a:off x="985838" y="3124200"/>
            <a:ext cx="7700962"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
                <a:srgbClr val="1F497D"/>
              </a:buClr>
              <a:buSzTx/>
              <a:buFont typeface="Wingdings" charset="2"/>
              <a:buNone/>
              <a:tabLst/>
              <a:defRPr/>
            </a:pPr>
            <a:endParaRPr kumimoji="0" lang="en-US" sz="2400" b="0" i="0" u="none" strike="noStrike" kern="0" cap="none" spc="0" normalizeH="0" baseline="0" noProof="0" dirty="0">
              <a:ln>
                <a:noFill/>
              </a:ln>
              <a:solidFill>
                <a:srgbClr val="1B1B1B"/>
              </a:solidFill>
              <a:effectLst/>
              <a:uLnTx/>
              <a:uFillTx/>
              <a:latin typeface="+mn-lt"/>
              <a:ea typeface="ＭＳ Ｐゴシック" charset="-128"/>
              <a:cs typeface="ＭＳ Ｐゴシック"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Rectangle 1"/>
          <p:cNvSpPr>
            <a:spLocks noGrp="1" noChangeArrowheads="1"/>
          </p:cNvSpPr>
          <p:nvPr>
            <p:ph type="title"/>
          </p:nvPr>
        </p:nvSpPr>
        <p:spPr/>
        <p:txBody>
          <a:bodyPr/>
          <a:lstStyle/>
          <a:p>
            <a:r>
              <a:rPr lang="en-GB" dirty="0" smtClean="0"/>
              <a:t>Programming model:</a:t>
            </a:r>
            <a:br>
              <a:rPr lang="en-GB" dirty="0" smtClean="0"/>
            </a:br>
            <a:r>
              <a:rPr lang="en-GB" dirty="0" smtClean="0"/>
              <a:t>all execution driven by parallel data flow</a:t>
            </a:r>
          </a:p>
        </p:txBody>
      </p:sp>
      <p:sp>
        <p:nvSpPr>
          <p:cNvPr id="76803" name="Rectangle 2"/>
          <p:cNvSpPr>
            <a:spLocks noGrp="1" noChangeArrowheads="1"/>
          </p:cNvSpPr>
          <p:nvPr>
            <p:ph idx="1"/>
          </p:nvPr>
        </p:nvSpPr>
        <p:spPr>
          <a:xfrm>
            <a:off x="457200" y="3505200"/>
            <a:ext cx="8229600" cy="1935163"/>
          </a:xfrm>
        </p:spPr>
        <p:txBody>
          <a:bodyPr/>
          <a:lstStyle/>
          <a:p>
            <a:endParaRPr lang="en-GB" sz="2400" dirty="0" smtClean="0"/>
          </a:p>
          <a:p>
            <a:r>
              <a:rPr lang="en-GB" sz="2400" dirty="0" err="1" smtClean="0"/>
              <a:t>f</a:t>
            </a:r>
            <a:r>
              <a:rPr lang="en-GB" sz="2400" dirty="0" smtClean="0"/>
              <a:t>() and </a:t>
            </a:r>
            <a:r>
              <a:rPr lang="en-GB" sz="2400" dirty="0" err="1" smtClean="0"/>
              <a:t>g</a:t>
            </a:r>
            <a:r>
              <a:rPr lang="en-GB" sz="2400" dirty="0" smtClean="0"/>
              <a:t>() are computed in parallel</a:t>
            </a:r>
          </a:p>
          <a:p>
            <a:r>
              <a:rPr lang="en-GB" sz="2400" dirty="0" err="1" smtClean="0"/>
              <a:t>myproc</a:t>
            </a:r>
            <a:r>
              <a:rPr lang="en-GB" sz="2400" dirty="0" smtClean="0"/>
              <a:t>() returns </a:t>
            </a:r>
            <a:r>
              <a:rPr lang="en-GB" sz="2400" dirty="0" err="1" smtClean="0"/>
              <a:t>r</a:t>
            </a:r>
            <a:r>
              <a:rPr lang="en-GB" sz="2400" dirty="0" smtClean="0"/>
              <a:t> when they are done</a:t>
            </a:r>
          </a:p>
          <a:p>
            <a:endParaRPr lang="en-GB" sz="2400" dirty="0" smtClean="0"/>
          </a:p>
          <a:p>
            <a:r>
              <a:rPr lang="en-GB" sz="2400" dirty="0" smtClean="0"/>
              <a:t>This parallelism is </a:t>
            </a:r>
            <a:r>
              <a:rPr lang="en-GB" sz="2400" i="1" dirty="0" smtClean="0"/>
              <a:t>automatic</a:t>
            </a:r>
          </a:p>
          <a:p>
            <a:r>
              <a:rPr lang="en-GB" sz="2400" dirty="0" smtClean="0"/>
              <a:t>Works recursively throughout the program’s call graph</a:t>
            </a:r>
          </a:p>
          <a:p>
            <a:endParaRPr lang="en-GB" sz="2400" dirty="0" smtClean="0"/>
          </a:p>
          <a:p>
            <a:endParaRPr lang="en-GB" sz="2400" dirty="0" smtClean="0"/>
          </a:p>
          <a:p>
            <a:endParaRPr lang="en-GB" sz="2400" dirty="0"/>
          </a:p>
        </p:txBody>
      </p:sp>
      <p:sp>
        <p:nvSpPr>
          <p:cNvPr id="76804" name="Slide Number Placeholder 3"/>
          <p:cNvSpPr>
            <a:spLocks noGrp="1"/>
          </p:cNvSpPr>
          <p:nvPr>
            <p:ph type="sldNum" sz="quarter" idx="12"/>
          </p:nvPr>
        </p:nvSpPr>
        <p:spPr/>
        <p:txBody>
          <a:bodyPr/>
          <a:lstStyle/>
          <a:p>
            <a:fld id="{BB38FF16-19DB-9B4A-86A0-72874857CEDE}" type="slidenum">
              <a:rPr lang="en-GB" smtClean="0"/>
              <a:pPr/>
              <a:t>10</a:t>
            </a:fld>
            <a:endParaRPr lang="en-GB"/>
          </a:p>
        </p:txBody>
      </p:sp>
      <p:sp>
        <p:nvSpPr>
          <p:cNvPr id="8" name="TextBox 7"/>
          <p:cNvSpPr txBox="1"/>
          <p:nvPr/>
        </p:nvSpPr>
        <p:spPr>
          <a:xfrm>
            <a:off x="533400" y="1600200"/>
            <a:ext cx="7010400" cy="2677656"/>
          </a:xfrm>
          <a:prstGeom prst="rect">
            <a:avLst/>
          </a:prstGeom>
          <a:noFill/>
        </p:spPr>
        <p:txBody>
          <a:bodyPr wrap="square" rtlCol="0">
            <a:spAutoFit/>
          </a:bodyPr>
          <a:lstStyle/>
          <a:p>
            <a:r>
              <a:rPr lang="en-GB" sz="2400" dirty="0" smtClean="0">
                <a:latin typeface="Courier"/>
                <a:cs typeface="Courier"/>
              </a:rPr>
              <a:t>(</a:t>
            </a:r>
            <a:r>
              <a:rPr lang="en-GB" sz="2400" dirty="0" err="1" smtClean="0">
                <a:latin typeface="Courier"/>
                <a:cs typeface="Courier"/>
              </a:rPr>
              <a:t>int</a:t>
            </a:r>
            <a:r>
              <a:rPr lang="en-GB" sz="2400" dirty="0" smtClean="0">
                <a:latin typeface="Courier"/>
                <a:cs typeface="Courier"/>
              </a:rPr>
              <a:t> </a:t>
            </a:r>
            <a:r>
              <a:rPr lang="en-GB" sz="2400" dirty="0" err="1" smtClean="0">
                <a:latin typeface="Courier"/>
                <a:cs typeface="Courier"/>
              </a:rPr>
              <a:t>r</a:t>
            </a:r>
            <a:r>
              <a:rPr lang="en-GB" sz="2400" dirty="0" smtClean="0">
                <a:latin typeface="Courier"/>
                <a:cs typeface="Courier"/>
              </a:rPr>
              <a:t>) </a:t>
            </a:r>
            <a:r>
              <a:rPr lang="en-GB" sz="2400" dirty="0" err="1" smtClean="0">
                <a:latin typeface="Courier"/>
                <a:cs typeface="Courier"/>
              </a:rPr>
              <a:t>myproc</a:t>
            </a:r>
            <a:r>
              <a:rPr lang="en-GB" sz="2400" dirty="0" smtClean="0">
                <a:latin typeface="Courier"/>
                <a:cs typeface="Courier"/>
              </a:rPr>
              <a:t> (</a:t>
            </a:r>
            <a:r>
              <a:rPr lang="en-GB" sz="2400" dirty="0" err="1" smtClean="0">
                <a:latin typeface="Courier"/>
                <a:cs typeface="Courier"/>
              </a:rPr>
              <a:t>int</a:t>
            </a:r>
            <a:r>
              <a:rPr lang="en-GB" sz="2400" dirty="0" smtClean="0">
                <a:latin typeface="Courier"/>
                <a:cs typeface="Courier"/>
              </a:rPr>
              <a:t> </a:t>
            </a:r>
            <a:r>
              <a:rPr lang="en-GB" sz="2400" dirty="0" err="1" smtClean="0">
                <a:latin typeface="Courier"/>
                <a:cs typeface="Courier"/>
              </a:rPr>
              <a:t>i</a:t>
            </a:r>
            <a:r>
              <a:rPr lang="en-GB" sz="2400" dirty="0" smtClean="0">
                <a:latin typeface="Courier"/>
                <a:cs typeface="Courier"/>
              </a:rPr>
              <a:t>)</a:t>
            </a:r>
          </a:p>
          <a:p>
            <a:r>
              <a:rPr lang="en-GB" sz="2400" dirty="0" smtClean="0">
                <a:latin typeface="Courier"/>
                <a:cs typeface="Courier"/>
              </a:rPr>
              <a:t>{</a:t>
            </a:r>
          </a:p>
          <a:p>
            <a:r>
              <a:rPr lang="en-GB" sz="2400" dirty="0" smtClean="0">
                <a:latin typeface="Courier"/>
                <a:cs typeface="Courier"/>
              </a:rPr>
              <a:t>    </a:t>
            </a:r>
            <a:r>
              <a:rPr lang="en-GB" sz="2400" dirty="0" err="1" smtClean="0">
                <a:latin typeface="Courier"/>
                <a:cs typeface="Courier"/>
              </a:rPr>
              <a:t>j</a:t>
            </a:r>
            <a:r>
              <a:rPr lang="en-GB" sz="2400" dirty="0" smtClean="0">
                <a:latin typeface="Courier"/>
                <a:cs typeface="Courier"/>
              </a:rPr>
              <a:t> = </a:t>
            </a:r>
            <a:r>
              <a:rPr lang="en-GB" sz="2400" dirty="0" err="1" smtClean="0">
                <a:latin typeface="Courier"/>
                <a:cs typeface="Courier"/>
              </a:rPr>
              <a:t>f(i</a:t>
            </a:r>
            <a:r>
              <a:rPr lang="en-GB" sz="2400" dirty="0" smtClean="0">
                <a:latin typeface="Courier"/>
                <a:cs typeface="Courier"/>
              </a:rPr>
              <a:t>);    </a:t>
            </a:r>
          </a:p>
          <a:p>
            <a:r>
              <a:rPr lang="en-GB" sz="2400" dirty="0" smtClean="0">
                <a:latin typeface="Courier"/>
                <a:cs typeface="Courier"/>
              </a:rPr>
              <a:t>    </a:t>
            </a:r>
            <a:r>
              <a:rPr lang="en-GB" sz="2400" dirty="0" err="1" smtClean="0">
                <a:latin typeface="Courier"/>
                <a:cs typeface="Courier"/>
              </a:rPr>
              <a:t>k</a:t>
            </a:r>
            <a:r>
              <a:rPr lang="en-GB" sz="2400" dirty="0" smtClean="0">
                <a:latin typeface="Courier"/>
                <a:cs typeface="Courier"/>
              </a:rPr>
              <a:t> = </a:t>
            </a:r>
            <a:r>
              <a:rPr lang="en-GB" sz="2400" dirty="0" err="1" smtClean="0">
                <a:latin typeface="Courier"/>
                <a:cs typeface="Courier"/>
              </a:rPr>
              <a:t>g(i</a:t>
            </a:r>
            <a:r>
              <a:rPr lang="en-GB" sz="2400" dirty="0" smtClean="0">
                <a:latin typeface="Courier"/>
                <a:cs typeface="Courier"/>
              </a:rPr>
              <a:t>);</a:t>
            </a:r>
          </a:p>
          <a:p>
            <a:r>
              <a:rPr lang="en-GB" sz="2400" dirty="0" smtClean="0">
                <a:latin typeface="Courier"/>
                <a:cs typeface="Courier"/>
              </a:rPr>
              <a:t>    </a:t>
            </a:r>
            <a:r>
              <a:rPr lang="en-GB" sz="2400" dirty="0" err="1" smtClean="0">
                <a:latin typeface="Courier"/>
                <a:cs typeface="Courier"/>
              </a:rPr>
              <a:t>r</a:t>
            </a:r>
            <a:r>
              <a:rPr lang="en-GB" sz="2400" dirty="0" smtClean="0">
                <a:latin typeface="Courier"/>
                <a:cs typeface="Courier"/>
              </a:rPr>
              <a:t> = </a:t>
            </a:r>
            <a:r>
              <a:rPr lang="en-GB" sz="2400" dirty="0" err="1" smtClean="0">
                <a:latin typeface="Courier"/>
                <a:cs typeface="Courier"/>
              </a:rPr>
              <a:t>j</a:t>
            </a:r>
            <a:r>
              <a:rPr lang="en-GB" sz="2400" dirty="0" smtClean="0">
                <a:latin typeface="Courier"/>
                <a:cs typeface="Courier"/>
              </a:rPr>
              <a:t> + </a:t>
            </a:r>
            <a:r>
              <a:rPr lang="en-GB" sz="2400" dirty="0" err="1" smtClean="0">
                <a:latin typeface="Courier"/>
                <a:cs typeface="Courier"/>
              </a:rPr>
              <a:t>k</a:t>
            </a:r>
            <a:r>
              <a:rPr lang="en-GB" sz="2400" dirty="0" smtClean="0">
                <a:latin typeface="Courier"/>
                <a:cs typeface="Courier"/>
              </a:rPr>
              <a:t>;</a:t>
            </a:r>
          </a:p>
          <a:p>
            <a:r>
              <a:rPr lang="en-GB" sz="2400" dirty="0" smtClean="0">
                <a:latin typeface="Courier"/>
                <a:cs typeface="Courier"/>
              </a:rPr>
              <a:t>}</a:t>
            </a:r>
          </a:p>
          <a:p>
            <a:endParaRPr lang="en-US" sz="2400" dirty="0">
              <a:latin typeface="Courier"/>
              <a:cs typeface="Courier"/>
            </a:endParaRPr>
          </a:p>
        </p:txBody>
      </p:sp>
      <p:sp>
        <p:nvSpPr>
          <p:cNvPr id="6" name="Footer Placeholder 5"/>
          <p:cNvSpPr>
            <a:spLocks noGrp="1"/>
          </p:cNvSpPr>
          <p:nvPr>
            <p:ph type="ftr" sz="quarter" idx="11"/>
          </p:nvPr>
        </p:nvSpPr>
        <p:spPr/>
        <p:txBody>
          <a:bodyPr/>
          <a:lstStyle/>
          <a:p>
            <a:pPr>
              <a:defRPr/>
            </a:pPr>
            <a:r>
              <a:rPr lang="en-US" smtClean="0"/>
              <a:t>www.ci.uchicago.edu/swift    www.mcs.anl.gov/exm</a:t>
            </a:r>
            <a:endParaRPr lang="en-US" dirty="0" smtClean="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normAutofit/>
          </a:bodyPr>
          <a:lstStyle/>
          <a:p>
            <a:pPr algn="l" defTabSz="4806950" eaLnBrk="1" hangingPunct="1">
              <a:spcBef>
                <a:spcPct val="50000"/>
              </a:spcBef>
            </a:pPr>
            <a:r>
              <a:rPr lang="en-US" altLang="zh-CN" sz="3200" dirty="0" smtClean="0">
                <a:solidFill>
                  <a:schemeClr val="accent5">
                    <a:lumMod val="50000"/>
                  </a:schemeClr>
                </a:solidFill>
                <a:ea typeface="宋体" charset="-122"/>
                <a:cs typeface="宋体" charset="-122"/>
              </a:rPr>
              <a:t>Encapsulation enables distributed parallelism</a:t>
            </a:r>
          </a:p>
        </p:txBody>
      </p:sp>
      <p:grpSp>
        <p:nvGrpSpPr>
          <p:cNvPr id="2" name="Group 56"/>
          <p:cNvGrpSpPr>
            <a:grpSpLocks/>
          </p:cNvGrpSpPr>
          <p:nvPr/>
        </p:nvGrpSpPr>
        <p:grpSpPr bwMode="auto">
          <a:xfrm>
            <a:off x="342900" y="1638300"/>
            <a:ext cx="4419600" cy="2933700"/>
            <a:chOff x="381000" y="342901"/>
            <a:chExt cx="4419600" cy="2933699"/>
          </a:xfrm>
        </p:grpSpPr>
        <p:sp>
          <p:nvSpPr>
            <p:cNvPr id="3" name="Rounded Rectangle 2"/>
            <p:cNvSpPr/>
            <p:nvPr/>
          </p:nvSpPr>
          <p:spPr>
            <a:xfrm>
              <a:off x="381000" y="609601"/>
              <a:ext cx="4419600" cy="2285999"/>
            </a:xfrm>
            <a:prstGeom prst="roundRect">
              <a:avLst/>
            </a:prstGeom>
          </p:spPr>
          <p:style>
            <a:lnRef idx="1">
              <a:schemeClr val="accent1"/>
            </a:lnRef>
            <a:fillRef idx="3">
              <a:schemeClr val="accent1"/>
            </a:fillRef>
            <a:effectRef idx="2">
              <a:schemeClr val="accent1"/>
            </a:effectRef>
            <a:fontRef idx="minor">
              <a:schemeClr val="lt1"/>
            </a:fontRef>
          </p:style>
          <p:txBody>
            <a:bodyPr anchor="b">
              <a:prstTxWarp prst="textNoShape">
                <a:avLst/>
              </a:prstTxWarp>
            </a:bodyPr>
            <a:lstStyle/>
            <a:p>
              <a:pPr algn="ctr">
                <a:defRPr/>
              </a:pPr>
              <a:r>
                <a:rPr lang="en-US">
                  <a:solidFill>
                    <a:schemeClr val="tx2">
                      <a:lumMod val="75000"/>
                    </a:schemeClr>
                  </a:solidFill>
                </a:rPr>
                <a:t>Swift app( ) function</a:t>
              </a:r>
            </a:p>
            <a:p>
              <a:pPr algn="ctr">
                <a:defRPr/>
              </a:pPr>
              <a:r>
                <a:rPr lang="en-US">
                  <a:solidFill>
                    <a:schemeClr val="tx2">
                      <a:lumMod val="75000"/>
                    </a:schemeClr>
                  </a:solidFill>
                </a:rPr>
                <a:t>Interface definition</a:t>
              </a:r>
            </a:p>
          </p:txBody>
        </p:sp>
        <p:sp>
          <p:nvSpPr>
            <p:cNvPr id="5" name="Pentagon 4"/>
            <p:cNvSpPr/>
            <p:nvPr/>
          </p:nvSpPr>
          <p:spPr>
            <a:xfrm rot="5400000">
              <a:off x="990600" y="342901"/>
              <a:ext cx="533400" cy="609600"/>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chemeClr val="tx2">
                    <a:lumMod val="75000"/>
                  </a:schemeClr>
                </a:solidFill>
              </a:endParaRPr>
            </a:p>
          </p:txBody>
        </p:sp>
        <p:sp>
          <p:nvSpPr>
            <p:cNvPr id="6" name="Pentagon 5"/>
            <p:cNvSpPr/>
            <p:nvPr/>
          </p:nvSpPr>
          <p:spPr>
            <a:xfrm rot="5400000">
              <a:off x="2324100" y="304801"/>
              <a:ext cx="533400" cy="609600"/>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chemeClr val="tx2">
                    <a:lumMod val="75000"/>
                  </a:schemeClr>
                </a:solidFill>
              </a:endParaRPr>
            </a:p>
          </p:txBody>
        </p:sp>
        <p:sp>
          <p:nvSpPr>
            <p:cNvPr id="7" name="Pentagon 6"/>
            <p:cNvSpPr/>
            <p:nvPr/>
          </p:nvSpPr>
          <p:spPr>
            <a:xfrm rot="5400000">
              <a:off x="3619500" y="304801"/>
              <a:ext cx="533400" cy="609600"/>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chemeClr val="tx2">
                    <a:lumMod val="75000"/>
                  </a:schemeClr>
                </a:solidFill>
              </a:endParaRPr>
            </a:p>
          </p:txBody>
        </p:sp>
        <p:sp>
          <p:nvSpPr>
            <p:cNvPr id="8" name="Pentagon 7"/>
            <p:cNvSpPr/>
            <p:nvPr/>
          </p:nvSpPr>
          <p:spPr>
            <a:xfrm rot="5400000">
              <a:off x="4038600" y="2628900"/>
              <a:ext cx="533400" cy="609600"/>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chemeClr val="tx2">
                    <a:lumMod val="75000"/>
                  </a:schemeClr>
                </a:solidFill>
              </a:endParaRPr>
            </a:p>
          </p:txBody>
        </p:sp>
        <p:grpSp>
          <p:nvGrpSpPr>
            <p:cNvPr id="4" name="Group 18"/>
            <p:cNvGrpSpPr>
              <a:grpSpLocks/>
            </p:cNvGrpSpPr>
            <p:nvPr/>
          </p:nvGrpSpPr>
          <p:grpSpPr bwMode="auto">
            <a:xfrm>
              <a:off x="1028700" y="1219201"/>
              <a:ext cx="3162300" cy="838200"/>
              <a:chOff x="2381250" y="4572000"/>
              <a:chExt cx="3162300" cy="838200"/>
            </a:xfrm>
          </p:grpSpPr>
          <p:sp>
            <p:nvSpPr>
              <p:cNvPr id="10" name="Rectangle 9"/>
              <p:cNvSpPr/>
              <p:nvPr/>
            </p:nvSpPr>
            <p:spPr>
              <a:xfrm>
                <a:off x="2381250" y="4572000"/>
                <a:ext cx="3162300" cy="685800"/>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a:solidFill>
                      <a:schemeClr val="tx2">
                        <a:lumMod val="75000"/>
                      </a:schemeClr>
                    </a:solidFill>
                  </a:rPr>
                  <a:t>Application program</a:t>
                </a:r>
              </a:p>
            </p:txBody>
          </p:sp>
          <p:sp>
            <p:nvSpPr>
              <p:cNvPr id="9" name="Pentagon 8"/>
              <p:cNvSpPr/>
              <p:nvPr/>
            </p:nvSpPr>
            <p:spPr>
              <a:xfrm rot="5400000">
                <a:off x="2800350" y="4362450"/>
                <a:ext cx="190500" cy="609600"/>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chemeClr val="tx2">
                      <a:lumMod val="75000"/>
                    </a:schemeClr>
                  </a:solidFill>
                </a:endParaRPr>
              </a:p>
            </p:txBody>
          </p:sp>
          <p:sp>
            <p:nvSpPr>
              <p:cNvPr id="13" name="Pentagon 12"/>
              <p:cNvSpPr/>
              <p:nvPr/>
            </p:nvSpPr>
            <p:spPr>
              <a:xfrm rot="5400000">
                <a:off x="5010150" y="4368800"/>
                <a:ext cx="190500" cy="609600"/>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chemeClr val="tx2">
                      <a:lumMod val="75000"/>
                    </a:schemeClr>
                  </a:solidFill>
                </a:endParaRPr>
              </a:p>
            </p:txBody>
          </p:sp>
          <p:sp>
            <p:nvSpPr>
              <p:cNvPr id="14" name="Pentagon 13"/>
              <p:cNvSpPr/>
              <p:nvPr/>
            </p:nvSpPr>
            <p:spPr>
              <a:xfrm rot="5400000">
                <a:off x="4248150" y="4368800"/>
                <a:ext cx="190500" cy="609600"/>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chemeClr val="tx2">
                      <a:lumMod val="75000"/>
                    </a:schemeClr>
                  </a:solidFill>
                </a:endParaRPr>
              </a:p>
            </p:txBody>
          </p:sp>
          <p:sp>
            <p:nvSpPr>
              <p:cNvPr id="15" name="Pentagon 14"/>
              <p:cNvSpPr/>
              <p:nvPr/>
            </p:nvSpPr>
            <p:spPr>
              <a:xfrm rot="5400000">
                <a:off x="3524250" y="4362450"/>
                <a:ext cx="190500" cy="609600"/>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chemeClr val="tx2">
                      <a:lumMod val="75000"/>
                    </a:schemeClr>
                  </a:solidFill>
                </a:endParaRPr>
              </a:p>
            </p:txBody>
          </p:sp>
          <p:sp>
            <p:nvSpPr>
              <p:cNvPr id="16" name="Pentagon 15"/>
              <p:cNvSpPr/>
              <p:nvPr/>
            </p:nvSpPr>
            <p:spPr>
              <a:xfrm rot="5400000">
                <a:off x="4019550" y="4997450"/>
                <a:ext cx="190500" cy="609600"/>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chemeClr val="tx2">
                      <a:lumMod val="75000"/>
                    </a:schemeClr>
                  </a:solidFill>
                </a:endParaRPr>
              </a:p>
            </p:txBody>
          </p:sp>
          <p:sp>
            <p:nvSpPr>
              <p:cNvPr id="17" name="Pentagon 16"/>
              <p:cNvSpPr/>
              <p:nvPr/>
            </p:nvSpPr>
            <p:spPr>
              <a:xfrm rot="5400000">
                <a:off x="3105150" y="4972050"/>
                <a:ext cx="190500" cy="609600"/>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chemeClr val="tx2">
                      <a:lumMod val="75000"/>
                    </a:schemeClr>
                  </a:solidFill>
                </a:endParaRPr>
              </a:p>
            </p:txBody>
          </p:sp>
          <p:sp>
            <p:nvSpPr>
              <p:cNvPr id="18" name="Pentagon 17"/>
              <p:cNvSpPr/>
              <p:nvPr/>
            </p:nvSpPr>
            <p:spPr>
              <a:xfrm rot="5400000">
                <a:off x="4933950" y="5010150"/>
                <a:ext cx="190500" cy="609600"/>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chemeClr val="tx2">
                      <a:lumMod val="75000"/>
                    </a:schemeClr>
                  </a:solidFill>
                </a:endParaRPr>
              </a:p>
            </p:txBody>
          </p:sp>
        </p:grpSp>
        <p:sp>
          <p:nvSpPr>
            <p:cNvPr id="21" name="Pentagon 20"/>
            <p:cNvSpPr/>
            <p:nvPr/>
          </p:nvSpPr>
          <p:spPr>
            <a:xfrm rot="5400000">
              <a:off x="762000" y="2705100"/>
              <a:ext cx="533400" cy="609600"/>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chemeClr val="tx2">
                    <a:lumMod val="75000"/>
                  </a:schemeClr>
                </a:solidFill>
              </a:endParaRPr>
            </a:p>
          </p:txBody>
        </p:sp>
        <p:cxnSp>
          <p:nvCxnSpPr>
            <p:cNvPr id="23" name="Curved Connector 22"/>
            <p:cNvCxnSpPr>
              <a:stCxn id="5" idx="3"/>
            </p:cNvCxnSpPr>
            <p:nvPr/>
          </p:nvCxnSpPr>
          <p:spPr>
            <a:xfrm rot="16200000" flipH="1">
              <a:off x="1257300" y="914401"/>
              <a:ext cx="304800" cy="304800"/>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Curved Connector 23"/>
            <p:cNvCxnSpPr>
              <a:endCxn id="21" idx="1"/>
            </p:cNvCxnSpPr>
            <p:nvPr/>
          </p:nvCxnSpPr>
          <p:spPr>
            <a:xfrm rot="5400000">
              <a:off x="1000125" y="2162175"/>
              <a:ext cx="609600" cy="552450"/>
            </a:xfrm>
            <a:prstGeom prst="curvedConnector3">
              <a:avLst>
                <a:gd name="adj1" fmla="val 3125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Curved Connector 24"/>
            <p:cNvCxnSpPr>
              <a:endCxn id="8" idx="1"/>
            </p:cNvCxnSpPr>
            <p:nvPr/>
          </p:nvCxnSpPr>
          <p:spPr>
            <a:xfrm rot="16200000" flipH="1">
              <a:off x="3394075" y="1755775"/>
              <a:ext cx="622300" cy="1200150"/>
            </a:xfrm>
            <a:prstGeom prst="curvedConnector3">
              <a:avLst>
                <a:gd name="adj1" fmla="val 21428"/>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6" name="Curved Connector 25"/>
            <p:cNvCxnSpPr>
              <a:stCxn id="6" idx="3"/>
            </p:cNvCxnSpPr>
            <p:nvPr/>
          </p:nvCxnSpPr>
          <p:spPr>
            <a:xfrm rot="16200000" flipH="1">
              <a:off x="2616200" y="850901"/>
              <a:ext cx="349250" cy="400050"/>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Curved Connector 26"/>
            <p:cNvCxnSpPr>
              <a:stCxn id="7" idx="3"/>
            </p:cNvCxnSpPr>
            <p:nvPr/>
          </p:nvCxnSpPr>
          <p:spPr>
            <a:xfrm rot="5400000">
              <a:off x="2905125" y="238126"/>
              <a:ext cx="342900" cy="1619250"/>
            </a:xfrm>
            <a:prstGeom prst="curvedConnector3">
              <a:avLst>
                <a:gd name="adj1" fmla="val 24074"/>
              </a:avLst>
            </a:prstGeom>
            <a:ln>
              <a:tailEnd type="arrow"/>
            </a:ln>
          </p:spPr>
          <p:style>
            <a:lnRef idx="2">
              <a:schemeClr val="accent1"/>
            </a:lnRef>
            <a:fillRef idx="0">
              <a:schemeClr val="accent1"/>
            </a:fillRef>
            <a:effectRef idx="1">
              <a:schemeClr val="accent1"/>
            </a:effectRef>
            <a:fontRef idx="minor">
              <a:schemeClr val="tx1"/>
            </a:fontRef>
          </p:style>
        </p:cxnSp>
      </p:grpSp>
      <p:grpSp>
        <p:nvGrpSpPr>
          <p:cNvPr id="11" name="Group 55"/>
          <p:cNvGrpSpPr>
            <a:grpSpLocks/>
          </p:cNvGrpSpPr>
          <p:nvPr/>
        </p:nvGrpSpPr>
        <p:grpSpPr bwMode="auto">
          <a:xfrm>
            <a:off x="5181600" y="1905000"/>
            <a:ext cx="3390900" cy="876300"/>
            <a:chOff x="3981450" y="3505200"/>
            <a:chExt cx="2724150" cy="876300"/>
          </a:xfrm>
        </p:grpSpPr>
        <p:sp>
          <p:nvSpPr>
            <p:cNvPr id="55" name="Rounded Rectangle 54"/>
            <p:cNvSpPr/>
            <p:nvPr/>
          </p:nvSpPr>
          <p:spPr>
            <a:xfrm>
              <a:off x="3981450" y="3505200"/>
              <a:ext cx="2724150" cy="876300"/>
            </a:xfrm>
            <a:prstGeom prst="roundRect">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sz="1400">
                  <a:solidFill>
                    <a:schemeClr val="tx2">
                      <a:lumMod val="75000"/>
                    </a:schemeClr>
                  </a:solidFill>
                </a:rPr>
                <a:t>Typed Swift</a:t>
              </a:r>
              <a:br>
                <a:rPr lang="en-US" sz="1400">
                  <a:solidFill>
                    <a:schemeClr val="tx2">
                      <a:lumMod val="75000"/>
                    </a:schemeClr>
                  </a:solidFill>
                </a:rPr>
              </a:br>
              <a:r>
                <a:rPr lang="en-US" sz="1400">
                  <a:solidFill>
                    <a:schemeClr val="tx2">
                      <a:lumMod val="75000"/>
                    </a:schemeClr>
                  </a:solidFill>
                </a:rPr>
                <a:t>data object</a:t>
              </a:r>
            </a:p>
          </p:txBody>
        </p:sp>
        <p:sp>
          <p:nvSpPr>
            <p:cNvPr id="44" name="Pentagon 43"/>
            <p:cNvSpPr/>
            <p:nvPr/>
          </p:nvSpPr>
          <p:spPr>
            <a:xfrm rot="5400000">
              <a:off x="4228717" y="3657591"/>
              <a:ext cx="533400" cy="609618"/>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chemeClr val="tx2">
                    <a:lumMod val="75000"/>
                  </a:schemeClr>
                </a:solidFill>
              </a:endParaRPr>
            </a:p>
          </p:txBody>
        </p:sp>
      </p:grpSp>
      <p:grpSp>
        <p:nvGrpSpPr>
          <p:cNvPr id="12" name="Group 45"/>
          <p:cNvGrpSpPr>
            <a:grpSpLocks/>
          </p:cNvGrpSpPr>
          <p:nvPr/>
        </p:nvGrpSpPr>
        <p:grpSpPr bwMode="auto">
          <a:xfrm>
            <a:off x="5219700" y="3238500"/>
            <a:ext cx="3352800" cy="952500"/>
            <a:chOff x="2381250" y="4571999"/>
            <a:chExt cx="2642779" cy="440871"/>
          </a:xfrm>
        </p:grpSpPr>
        <p:sp>
          <p:nvSpPr>
            <p:cNvPr id="47" name="Rectangle 46"/>
            <p:cNvSpPr/>
            <p:nvPr/>
          </p:nvSpPr>
          <p:spPr>
            <a:xfrm>
              <a:off x="2381250" y="4571999"/>
              <a:ext cx="2642779" cy="440871"/>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sz="1400">
                  <a:solidFill>
                    <a:schemeClr val="tx2">
                      <a:lumMod val="75000"/>
                    </a:schemeClr>
                  </a:solidFill>
                </a:rPr>
                <a:t>Files expected</a:t>
              </a:r>
              <a:br>
                <a:rPr lang="en-US" sz="1400">
                  <a:solidFill>
                    <a:schemeClr val="tx2">
                      <a:lumMod val="75000"/>
                    </a:schemeClr>
                  </a:solidFill>
                </a:rPr>
              </a:br>
              <a:r>
                <a:rPr lang="en-US" sz="1400">
                  <a:solidFill>
                    <a:schemeClr val="tx2">
                      <a:lumMod val="75000"/>
                    </a:schemeClr>
                  </a:solidFill>
                </a:rPr>
                <a:t>or produced</a:t>
              </a:r>
              <a:br>
                <a:rPr lang="en-US" sz="1400">
                  <a:solidFill>
                    <a:schemeClr val="tx2">
                      <a:lumMod val="75000"/>
                    </a:schemeClr>
                  </a:solidFill>
                </a:rPr>
              </a:br>
              <a:r>
                <a:rPr lang="en-US" sz="1400">
                  <a:solidFill>
                    <a:schemeClr val="tx2">
                      <a:lumMod val="75000"/>
                    </a:schemeClr>
                  </a:solidFill>
                </a:rPr>
                <a:t>by application program</a:t>
              </a:r>
            </a:p>
          </p:txBody>
        </p:sp>
        <p:sp>
          <p:nvSpPr>
            <p:cNvPr id="48" name="Pentagon 47"/>
            <p:cNvSpPr/>
            <p:nvPr/>
          </p:nvSpPr>
          <p:spPr>
            <a:xfrm rot="5400000">
              <a:off x="2743084" y="4460552"/>
              <a:ext cx="191044" cy="609391"/>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chemeClr val="tx2">
                    <a:lumMod val="75000"/>
                  </a:schemeClr>
                </a:solidFill>
              </a:endParaRPr>
            </a:p>
          </p:txBody>
        </p:sp>
      </p:grpSp>
      <p:sp>
        <p:nvSpPr>
          <p:cNvPr id="74759" name="Title 1"/>
          <p:cNvSpPr txBox="1">
            <a:spLocks/>
          </p:cNvSpPr>
          <p:nvPr/>
        </p:nvSpPr>
        <p:spPr bwMode="auto">
          <a:xfrm>
            <a:off x="762000" y="4724400"/>
            <a:ext cx="8229600" cy="1304925"/>
          </a:xfrm>
          <a:prstGeom prst="rect">
            <a:avLst/>
          </a:prstGeom>
          <a:noFill/>
          <a:ln w="9525">
            <a:noFill/>
            <a:miter lim="800000"/>
            <a:headEnd/>
            <a:tailEnd/>
          </a:ln>
        </p:spPr>
        <p:txBody>
          <a:bodyPr anchor="ctr">
            <a:prstTxWarp prst="textNoShape">
              <a:avLst/>
            </a:prstTxWarp>
          </a:bodyPr>
          <a:lstStyle/>
          <a:p>
            <a:pPr defTabSz="4806950" eaLnBrk="1" hangingPunct="1">
              <a:lnSpc>
                <a:spcPct val="100000"/>
              </a:lnSpc>
              <a:spcBef>
                <a:spcPct val="50000"/>
              </a:spcBef>
              <a:buClrTx/>
              <a:buSzTx/>
              <a:buFontTx/>
              <a:buNone/>
            </a:pPr>
            <a:r>
              <a:rPr lang="en-US" altLang="zh-CN" b="1" dirty="0">
                <a:solidFill>
                  <a:schemeClr val="tx1"/>
                </a:solidFill>
                <a:latin typeface="Calibri" charset="0"/>
                <a:cs typeface="宋体" charset="-122"/>
              </a:rPr>
              <a:t>Encapsulation is the key to transparent distribution, parallelization,  and automatic provenance </a:t>
            </a:r>
            <a:r>
              <a:rPr lang="en-US" altLang="zh-CN" b="1" dirty="0" smtClean="0">
                <a:solidFill>
                  <a:schemeClr val="tx1"/>
                </a:solidFill>
                <a:latin typeface="Calibri" charset="0"/>
                <a:cs typeface="宋体" charset="-122"/>
              </a:rPr>
              <a:t>capture</a:t>
            </a:r>
            <a:endParaRPr lang="en-US" altLang="zh-CN" b="1" dirty="0">
              <a:solidFill>
                <a:schemeClr val="tx1"/>
              </a:solidFill>
              <a:latin typeface="Calibri" charset="0"/>
              <a:cs typeface="宋体" charset="-122"/>
            </a:endParaRPr>
          </a:p>
        </p:txBody>
      </p:sp>
      <p:sp>
        <p:nvSpPr>
          <p:cNvPr id="31" name="Slide Number Placeholder 30"/>
          <p:cNvSpPr>
            <a:spLocks noGrp="1"/>
          </p:cNvSpPr>
          <p:nvPr>
            <p:ph type="sldNum" sz="quarter" idx="12"/>
          </p:nvPr>
        </p:nvSpPr>
        <p:spPr/>
        <p:txBody>
          <a:bodyPr/>
          <a:lstStyle/>
          <a:p>
            <a:pPr>
              <a:defRPr/>
            </a:pPr>
            <a:fld id="{BD815F56-630E-7E4B-8F2C-15A1EE33C21F}" type="slidenum">
              <a:rPr lang="en-US" smtClean="0"/>
              <a:pPr>
                <a:defRPr/>
              </a:pPr>
              <a:t>11</a:t>
            </a:fld>
            <a:endParaRPr lang="en-US"/>
          </a:p>
        </p:txBody>
      </p:sp>
      <p:sp>
        <p:nvSpPr>
          <p:cNvPr id="32" name="Footer Placeholder 31"/>
          <p:cNvSpPr>
            <a:spLocks noGrp="1"/>
          </p:cNvSpPr>
          <p:nvPr>
            <p:ph type="ftr" sz="quarter" idx="11"/>
          </p:nvPr>
        </p:nvSpPr>
        <p:spPr/>
        <p:txBody>
          <a:bodyPr/>
          <a:lstStyle/>
          <a:p>
            <a:pPr>
              <a:defRPr/>
            </a:pPr>
            <a:r>
              <a:rPr lang="en-US" smtClean="0"/>
              <a:t>www.ci.uchicago.edu/swift    www.mcs.anl.gov/exm</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noAutofit/>
          </a:bodyPr>
          <a:lstStyle/>
          <a:p>
            <a:pPr eaLnBrk="1" hangingPunct="1">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800" dirty="0" smtClean="0">
                <a:latin typeface="Calibri" charset="0"/>
              </a:rPr>
              <a:t>a</a:t>
            </a:r>
            <a:r>
              <a:rPr lang="en-GB" sz="2800" dirty="0" smtClean="0">
                <a:latin typeface="Calibri" charset="0"/>
              </a:rPr>
              <a:t>pp( ) functions specify </a:t>
            </a:r>
            <a:r>
              <a:rPr lang="en-GB" sz="2800" dirty="0" err="1" smtClean="0">
                <a:latin typeface="Calibri" charset="0"/>
              </a:rPr>
              <a:t>cmd</a:t>
            </a:r>
            <a:r>
              <a:rPr lang="en-GB" sz="2800" dirty="0" smtClean="0">
                <a:latin typeface="Calibri" charset="0"/>
              </a:rPr>
              <a:t> line argument passing</a:t>
            </a:r>
            <a:endParaRPr lang="en-US" altLang="zh-CN" sz="2800" dirty="0" smtClean="0">
              <a:ea typeface="宋体" charset="-122"/>
              <a:cs typeface="宋体" charset="-122"/>
            </a:endParaRPr>
          </a:p>
        </p:txBody>
      </p:sp>
      <p:grpSp>
        <p:nvGrpSpPr>
          <p:cNvPr id="2" name="Group 56"/>
          <p:cNvGrpSpPr>
            <a:grpSpLocks/>
          </p:cNvGrpSpPr>
          <p:nvPr/>
        </p:nvGrpSpPr>
        <p:grpSpPr bwMode="auto">
          <a:xfrm>
            <a:off x="76200" y="2095500"/>
            <a:ext cx="4114800" cy="3848100"/>
            <a:chOff x="628650" y="342901"/>
            <a:chExt cx="4419600" cy="2857499"/>
          </a:xfrm>
        </p:grpSpPr>
        <p:sp>
          <p:nvSpPr>
            <p:cNvPr id="3" name="Rounded Rectangle 2"/>
            <p:cNvSpPr/>
            <p:nvPr/>
          </p:nvSpPr>
          <p:spPr>
            <a:xfrm>
              <a:off x="628650" y="609318"/>
              <a:ext cx="4419600" cy="2285764"/>
            </a:xfrm>
            <a:prstGeom prst="roundRect">
              <a:avLst/>
            </a:prstGeom>
          </p:spPr>
          <p:style>
            <a:lnRef idx="1">
              <a:schemeClr val="accent1"/>
            </a:lnRef>
            <a:fillRef idx="3">
              <a:schemeClr val="accent1"/>
            </a:fillRef>
            <a:effectRef idx="2">
              <a:schemeClr val="accent1"/>
            </a:effectRef>
            <a:fontRef idx="minor">
              <a:schemeClr val="lt1"/>
            </a:fontRef>
          </p:style>
          <p:txBody>
            <a:bodyPr anchor="b">
              <a:prstTxWarp prst="textNoShape">
                <a:avLst/>
              </a:prstTxWarp>
            </a:bodyPr>
            <a:lstStyle/>
            <a:p>
              <a:pPr algn="ctr">
                <a:defRPr/>
              </a:pPr>
              <a:r>
                <a:rPr lang="en-US" sz="2000" dirty="0">
                  <a:solidFill>
                    <a:schemeClr val="tx2"/>
                  </a:solidFill>
                </a:rPr>
                <a:t>Swift app function</a:t>
              </a:r>
            </a:p>
            <a:p>
              <a:pPr algn="ctr">
                <a:defRPr/>
              </a:pPr>
              <a:r>
                <a:rPr lang="en-US" sz="2000" dirty="0">
                  <a:solidFill>
                    <a:schemeClr val="tx2"/>
                  </a:solidFill>
                </a:rPr>
                <a:t>“predict()”</a:t>
              </a:r>
            </a:p>
          </p:txBody>
        </p:sp>
        <p:sp>
          <p:nvSpPr>
            <p:cNvPr id="5" name="Pentagon 4"/>
            <p:cNvSpPr/>
            <p:nvPr/>
          </p:nvSpPr>
          <p:spPr>
            <a:xfrm rot="5400000">
              <a:off x="990293" y="342830"/>
              <a:ext cx="534013" cy="609600"/>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sz="2000">
                  <a:solidFill>
                    <a:schemeClr val="tx2"/>
                  </a:solidFill>
                </a:rPr>
                <a:t>t</a:t>
              </a:r>
            </a:p>
          </p:txBody>
        </p:sp>
        <p:sp>
          <p:nvSpPr>
            <p:cNvPr id="6" name="Pentagon 5"/>
            <p:cNvSpPr/>
            <p:nvPr/>
          </p:nvSpPr>
          <p:spPr>
            <a:xfrm rot="5400000">
              <a:off x="2324383" y="304518"/>
              <a:ext cx="532834" cy="609600"/>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sz="1800">
                  <a:solidFill>
                    <a:schemeClr val="tx2"/>
                  </a:solidFill>
                </a:rPr>
                <a:t>seq</a:t>
              </a:r>
              <a:endParaRPr lang="en-US" sz="2000">
                <a:solidFill>
                  <a:schemeClr val="tx2"/>
                </a:solidFill>
              </a:endParaRPr>
            </a:p>
          </p:txBody>
        </p:sp>
        <p:sp>
          <p:nvSpPr>
            <p:cNvPr id="7" name="Pentagon 6"/>
            <p:cNvSpPr/>
            <p:nvPr/>
          </p:nvSpPr>
          <p:spPr>
            <a:xfrm rot="5400000">
              <a:off x="3532549" y="391752"/>
              <a:ext cx="707302" cy="609600"/>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sz="2000">
                  <a:solidFill>
                    <a:schemeClr val="tx2"/>
                  </a:solidFill>
                </a:rPr>
                <a:t>dt</a:t>
              </a:r>
            </a:p>
          </p:txBody>
        </p:sp>
        <p:sp>
          <p:nvSpPr>
            <p:cNvPr id="8" name="Pentagon 7"/>
            <p:cNvSpPr/>
            <p:nvPr/>
          </p:nvSpPr>
          <p:spPr>
            <a:xfrm rot="5400000">
              <a:off x="3695983" y="2629183"/>
              <a:ext cx="532834" cy="609600"/>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sz="2000">
                  <a:solidFill>
                    <a:schemeClr val="tx2"/>
                  </a:solidFill>
                </a:rPr>
                <a:t>log</a:t>
              </a:r>
            </a:p>
          </p:txBody>
        </p:sp>
        <p:grpSp>
          <p:nvGrpSpPr>
            <p:cNvPr id="4" name="Group 18"/>
            <p:cNvGrpSpPr>
              <a:grpSpLocks/>
            </p:cNvGrpSpPr>
            <p:nvPr/>
          </p:nvGrpSpPr>
          <p:grpSpPr bwMode="auto">
            <a:xfrm>
              <a:off x="1028700" y="1219201"/>
              <a:ext cx="3162300" cy="825500"/>
              <a:chOff x="2381250" y="4572000"/>
              <a:chExt cx="3162300" cy="825500"/>
            </a:xfrm>
          </p:grpSpPr>
          <p:sp>
            <p:nvSpPr>
              <p:cNvPr id="10" name="Rectangle 9"/>
              <p:cNvSpPr/>
              <p:nvPr/>
            </p:nvSpPr>
            <p:spPr>
              <a:xfrm>
                <a:off x="2381250" y="4571576"/>
                <a:ext cx="3162300" cy="686083"/>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sz="2000">
                    <a:solidFill>
                      <a:schemeClr val="tx2"/>
                    </a:solidFill>
                  </a:rPr>
                  <a:t>PSim application</a:t>
                </a:r>
              </a:p>
            </p:txBody>
          </p:sp>
          <p:sp>
            <p:nvSpPr>
              <p:cNvPr id="9" name="Pentagon 8"/>
              <p:cNvSpPr/>
              <p:nvPr/>
            </p:nvSpPr>
            <p:spPr>
              <a:xfrm rot="5400000">
                <a:off x="2800350" y="4362450"/>
                <a:ext cx="190500" cy="609600"/>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vert="vert270" anchor="ctr"/>
              <a:lstStyle/>
              <a:p>
                <a:pPr algn="ctr">
                  <a:buFont typeface="Arial" pitchFamily="-108" charset="0"/>
                  <a:buNone/>
                  <a:defRPr/>
                </a:pPr>
                <a:r>
                  <a:rPr lang="en-US" sz="2000" dirty="0">
                    <a:solidFill>
                      <a:schemeClr val="tx2"/>
                    </a:solidFill>
                  </a:rPr>
                  <a:t>-</a:t>
                </a:r>
                <a:r>
                  <a:rPr lang="en-US" sz="2000" dirty="0" err="1">
                    <a:solidFill>
                      <a:schemeClr val="tx2"/>
                    </a:solidFill>
                  </a:rPr>
                  <a:t>t</a:t>
                </a:r>
                <a:endParaRPr lang="en-US" sz="2000" dirty="0">
                  <a:solidFill>
                    <a:schemeClr val="tx2"/>
                  </a:solidFill>
                </a:endParaRPr>
              </a:p>
            </p:txBody>
          </p:sp>
          <p:sp>
            <p:nvSpPr>
              <p:cNvPr id="13" name="Pentagon 12"/>
              <p:cNvSpPr/>
              <p:nvPr/>
            </p:nvSpPr>
            <p:spPr>
              <a:xfrm rot="5400000">
                <a:off x="5010150" y="4368800"/>
                <a:ext cx="190500" cy="609600"/>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vert="vert270" anchor="ctr"/>
              <a:lstStyle/>
              <a:p>
                <a:pPr algn="ctr">
                  <a:buFont typeface="Arial" pitchFamily="-108" charset="0"/>
                  <a:buNone/>
                  <a:defRPr/>
                </a:pPr>
                <a:r>
                  <a:rPr lang="en-US" sz="2000" dirty="0">
                    <a:solidFill>
                      <a:schemeClr val="tx2"/>
                    </a:solidFill>
                  </a:rPr>
                  <a:t>-</a:t>
                </a:r>
                <a:r>
                  <a:rPr lang="en-US" sz="2000" dirty="0" err="1">
                    <a:solidFill>
                      <a:schemeClr val="tx2"/>
                    </a:solidFill>
                  </a:rPr>
                  <a:t>d</a:t>
                </a:r>
                <a:endParaRPr lang="en-US" sz="2000" dirty="0">
                  <a:solidFill>
                    <a:schemeClr val="tx2"/>
                  </a:solidFill>
                </a:endParaRPr>
              </a:p>
            </p:txBody>
          </p:sp>
          <p:sp>
            <p:nvSpPr>
              <p:cNvPr id="14" name="Pentagon 13"/>
              <p:cNvSpPr/>
              <p:nvPr/>
            </p:nvSpPr>
            <p:spPr>
              <a:xfrm rot="5400000">
                <a:off x="4248150" y="4368800"/>
                <a:ext cx="190500" cy="609600"/>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vert="vert270" anchor="ctr"/>
              <a:lstStyle/>
              <a:p>
                <a:pPr algn="ctr">
                  <a:buFont typeface="Arial" pitchFamily="-108" charset="0"/>
                  <a:buNone/>
                  <a:defRPr/>
                </a:pPr>
                <a:r>
                  <a:rPr lang="en-US" sz="2000" dirty="0">
                    <a:solidFill>
                      <a:schemeClr val="tx2"/>
                    </a:solidFill>
                  </a:rPr>
                  <a:t>-</a:t>
                </a:r>
                <a:r>
                  <a:rPr lang="en-US" sz="2000" dirty="0" err="1">
                    <a:solidFill>
                      <a:schemeClr val="tx2"/>
                    </a:solidFill>
                  </a:rPr>
                  <a:t>s</a:t>
                </a:r>
                <a:endParaRPr lang="en-US" sz="2000" dirty="0">
                  <a:solidFill>
                    <a:schemeClr val="tx2"/>
                  </a:solidFill>
                </a:endParaRPr>
              </a:p>
            </p:txBody>
          </p:sp>
          <p:sp>
            <p:nvSpPr>
              <p:cNvPr id="15" name="Pentagon 14"/>
              <p:cNvSpPr/>
              <p:nvPr/>
            </p:nvSpPr>
            <p:spPr>
              <a:xfrm rot="5400000">
                <a:off x="3524250" y="4362450"/>
                <a:ext cx="190500" cy="609600"/>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vert="vert270" anchor="ctr"/>
              <a:lstStyle/>
              <a:p>
                <a:pPr algn="ctr">
                  <a:buFont typeface="Arial" pitchFamily="-108" charset="0"/>
                  <a:buNone/>
                  <a:defRPr/>
                </a:pPr>
                <a:r>
                  <a:rPr lang="en-US" sz="2000" dirty="0">
                    <a:solidFill>
                      <a:schemeClr val="tx2"/>
                    </a:solidFill>
                  </a:rPr>
                  <a:t>-</a:t>
                </a:r>
                <a:r>
                  <a:rPr lang="en-US" sz="2000" dirty="0" err="1">
                    <a:solidFill>
                      <a:schemeClr val="tx2"/>
                    </a:solidFill>
                  </a:rPr>
                  <a:t>c</a:t>
                </a:r>
                <a:endParaRPr lang="en-US" sz="2000" dirty="0">
                  <a:solidFill>
                    <a:schemeClr val="tx2"/>
                  </a:solidFill>
                </a:endParaRPr>
              </a:p>
            </p:txBody>
          </p:sp>
          <p:sp>
            <p:nvSpPr>
              <p:cNvPr id="16" name="Pentagon 15"/>
              <p:cNvSpPr/>
              <p:nvPr/>
            </p:nvSpPr>
            <p:spPr>
              <a:xfrm rot="5400000">
                <a:off x="4629150" y="4997450"/>
                <a:ext cx="190500" cy="609600"/>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vert="vert270" anchor="ctr"/>
              <a:lstStyle/>
              <a:p>
                <a:pPr algn="ctr">
                  <a:buFont typeface="Arial" pitchFamily="-108" charset="0"/>
                  <a:buNone/>
                  <a:defRPr/>
                </a:pPr>
                <a:r>
                  <a:rPr lang="en-US" sz="2000" dirty="0">
                    <a:solidFill>
                      <a:schemeClr val="tx2"/>
                    </a:solidFill>
                  </a:rPr>
                  <a:t>&gt;</a:t>
                </a:r>
              </a:p>
            </p:txBody>
          </p:sp>
          <p:sp>
            <p:nvSpPr>
              <p:cNvPr id="17" name="Pentagon 16"/>
              <p:cNvSpPr/>
              <p:nvPr/>
            </p:nvSpPr>
            <p:spPr>
              <a:xfrm rot="5400000">
                <a:off x="3105150" y="4972050"/>
                <a:ext cx="190500" cy="609600"/>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vert="vert270" anchor="ctr"/>
              <a:lstStyle/>
              <a:p>
                <a:pPr algn="ctr">
                  <a:buFont typeface="Arial" pitchFamily="-108" charset="0"/>
                  <a:buNone/>
                  <a:defRPr/>
                </a:pPr>
                <a:r>
                  <a:rPr lang="en-US" sz="2000" dirty="0" err="1">
                    <a:solidFill>
                      <a:schemeClr val="tx2"/>
                    </a:solidFill>
                  </a:rPr>
                  <a:t>pdb</a:t>
                </a:r>
                <a:endParaRPr lang="en-US" sz="2000" dirty="0">
                  <a:solidFill>
                    <a:schemeClr val="tx2"/>
                  </a:solidFill>
                </a:endParaRPr>
              </a:p>
            </p:txBody>
          </p:sp>
        </p:grpSp>
        <p:sp>
          <p:nvSpPr>
            <p:cNvPr id="21" name="Pentagon 20"/>
            <p:cNvSpPr/>
            <p:nvPr/>
          </p:nvSpPr>
          <p:spPr>
            <a:xfrm rot="5400000">
              <a:off x="1028393" y="2590871"/>
              <a:ext cx="534012" cy="609600"/>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sz="2000">
                  <a:solidFill>
                    <a:schemeClr val="tx2"/>
                  </a:solidFill>
                </a:rPr>
                <a:t>pg</a:t>
              </a:r>
            </a:p>
          </p:txBody>
        </p:sp>
        <p:cxnSp>
          <p:nvCxnSpPr>
            <p:cNvPr id="23" name="Curved Connector 22"/>
            <p:cNvCxnSpPr>
              <a:stCxn id="5" idx="3"/>
            </p:cNvCxnSpPr>
            <p:nvPr/>
          </p:nvCxnSpPr>
          <p:spPr>
            <a:xfrm rot="16200000" flipH="1">
              <a:off x="1257630" y="914307"/>
              <a:ext cx="304140" cy="304800"/>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Curved Connector 23"/>
            <p:cNvCxnSpPr>
              <a:endCxn id="21" idx="1"/>
            </p:cNvCxnSpPr>
            <p:nvPr/>
          </p:nvCxnSpPr>
          <p:spPr>
            <a:xfrm rot="5400000">
              <a:off x="1266896" y="2047710"/>
              <a:ext cx="609459" cy="552450"/>
            </a:xfrm>
            <a:prstGeom prst="curvedConnector3">
              <a:avLst>
                <a:gd name="adj1" fmla="val 3125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Curved Connector 24"/>
            <p:cNvCxnSpPr>
              <a:stCxn id="16" idx="3"/>
              <a:endCxn id="8" idx="1"/>
            </p:cNvCxnSpPr>
            <p:nvPr/>
          </p:nvCxnSpPr>
          <p:spPr>
            <a:xfrm rot="16200000" flipH="1">
              <a:off x="3355912" y="2061078"/>
              <a:ext cx="622426" cy="590550"/>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6" name="Curved Connector 25"/>
            <p:cNvCxnSpPr>
              <a:stCxn id="6" idx="3"/>
            </p:cNvCxnSpPr>
            <p:nvPr/>
          </p:nvCxnSpPr>
          <p:spPr>
            <a:xfrm rot="16200000" flipH="1">
              <a:off x="2615768" y="850767"/>
              <a:ext cx="350115" cy="400050"/>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Curved Connector 26"/>
            <p:cNvCxnSpPr>
              <a:stCxn id="7" idx="3"/>
              <a:endCxn id="13" idx="1"/>
            </p:cNvCxnSpPr>
            <p:nvPr/>
          </p:nvCxnSpPr>
          <p:spPr>
            <a:xfrm rot="5400000">
              <a:off x="3731702" y="1071351"/>
              <a:ext cx="175647" cy="133350"/>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75780" name="TextBox 58"/>
          <p:cNvSpPr txBox="1">
            <a:spLocks noChangeArrowheads="1"/>
          </p:cNvSpPr>
          <p:nvPr/>
        </p:nvSpPr>
        <p:spPr bwMode="auto">
          <a:xfrm>
            <a:off x="4038600" y="685800"/>
            <a:ext cx="7086600" cy="4941970"/>
          </a:xfrm>
          <a:prstGeom prst="rect">
            <a:avLst/>
          </a:prstGeom>
          <a:noFill/>
          <a:ln w="9525">
            <a:noFill/>
            <a:miter lim="800000"/>
            <a:headEnd/>
            <a:tailEnd/>
          </a:ln>
        </p:spPr>
        <p:txBody>
          <a:bodyPr wrap="square">
            <a:prstTxWarp prst="textNoShape">
              <a:avLst/>
            </a:prstTxWarp>
            <a:spAutoFit/>
          </a:bodyPr>
          <a:lstStyle/>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endParaRPr lang="en-US" sz="1800" i="1" dirty="0">
              <a:solidFill>
                <a:srgbClr val="000000"/>
              </a:solidFill>
            </a:endParaRP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1800" b="1" i="1" dirty="0">
                <a:solidFill>
                  <a:srgbClr val="000000"/>
                </a:solidFill>
              </a:rPr>
              <a:t>To run:</a:t>
            </a: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1800" dirty="0">
                <a:solidFill>
                  <a:srgbClr val="000000"/>
                </a:solidFill>
              </a:rPr>
              <a:t>      </a:t>
            </a:r>
            <a:r>
              <a:rPr lang="en-US" sz="1800" dirty="0" err="1">
                <a:solidFill>
                  <a:srgbClr val="000000"/>
                </a:solidFill>
              </a:rPr>
              <a:t>psim</a:t>
            </a:r>
            <a:r>
              <a:rPr lang="en-US" sz="1800" dirty="0" smtClean="0">
                <a:solidFill>
                  <a:srgbClr val="000000"/>
                </a:solidFill>
              </a:rPr>
              <a:t> -</a:t>
            </a:r>
            <a:r>
              <a:rPr lang="en-US" sz="1800" dirty="0" err="1" smtClean="0">
                <a:solidFill>
                  <a:srgbClr val="000000"/>
                </a:solidFill>
              </a:rPr>
              <a:t>s</a:t>
            </a:r>
            <a:r>
              <a:rPr lang="en-US" sz="1800" dirty="0" smtClean="0">
                <a:solidFill>
                  <a:srgbClr val="000000"/>
                </a:solidFill>
              </a:rPr>
              <a:t> </a:t>
            </a:r>
            <a:r>
              <a:rPr lang="en-US" sz="1800" dirty="0">
                <a:solidFill>
                  <a:srgbClr val="000000"/>
                </a:solidFill>
              </a:rPr>
              <a:t>1ubq.fas</a:t>
            </a:r>
            <a:r>
              <a:rPr lang="en-US" sz="1800" dirty="0" smtClean="0">
                <a:solidFill>
                  <a:srgbClr val="000000"/>
                </a:solidFill>
              </a:rPr>
              <a:t> -</a:t>
            </a:r>
            <a:r>
              <a:rPr lang="en-US" sz="1800" dirty="0" err="1" smtClean="0">
                <a:solidFill>
                  <a:srgbClr val="000000"/>
                </a:solidFill>
              </a:rPr>
              <a:t>pdb</a:t>
            </a:r>
            <a:r>
              <a:rPr lang="en-US" sz="1800" dirty="0" smtClean="0">
                <a:solidFill>
                  <a:srgbClr val="000000"/>
                </a:solidFill>
              </a:rPr>
              <a:t> </a:t>
            </a:r>
            <a:r>
              <a:rPr lang="en-US" sz="1800" dirty="0" err="1">
                <a:solidFill>
                  <a:srgbClr val="000000"/>
                </a:solidFill>
              </a:rPr>
              <a:t>p</a:t>
            </a:r>
            <a:r>
              <a:rPr lang="en-US" sz="1800" dirty="0" smtClean="0">
                <a:solidFill>
                  <a:srgbClr val="000000"/>
                </a:solidFill>
              </a:rPr>
              <a:t> -</a:t>
            </a:r>
            <a:r>
              <a:rPr lang="en-US" sz="1800" dirty="0" err="1" smtClean="0">
                <a:solidFill>
                  <a:srgbClr val="000000"/>
                </a:solidFill>
              </a:rPr>
              <a:t>t</a:t>
            </a:r>
            <a:r>
              <a:rPr lang="en-US" sz="1800" dirty="0" smtClean="0">
                <a:solidFill>
                  <a:srgbClr val="000000"/>
                </a:solidFill>
              </a:rPr>
              <a:t> </a:t>
            </a:r>
            <a:r>
              <a:rPr lang="en-US" sz="1800" dirty="0">
                <a:solidFill>
                  <a:srgbClr val="000000"/>
                </a:solidFill>
              </a:rPr>
              <a:t>100.0</a:t>
            </a:r>
            <a:r>
              <a:rPr lang="en-US" sz="1800" dirty="0" smtClean="0">
                <a:solidFill>
                  <a:srgbClr val="000000"/>
                </a:solidFill>
              </a:rPr>
              <a:t> -</a:t>
            </a:r>
            <a:r>
              <a:rPr lang="en-US" sz="1800" dirty="0" err="1" smtClean="0">
                <a:solidFill>
                  <a:srgbClr val="000000"/>
                </a:solidFill>
              </a:rPr>
              <a:t>d</a:t>
            </a:r>
            <a:r>
              <a:rPr lang="en-US" sz="1800" dirty="0" smtClean="0">
                <a:solidFill>
                  <a:srgbClr val="000000"/>
                </a:solidFill>
              </a:rPr>
              <a:t> </a:t>
            </a:r>
            <a:r>
              <a:rPr lang="en-US" sz="1800" dirty="0">
                <a:solidFill>
                  <a:srgbClr val="000000"/>
                </a:solidFill>
              </a:rPr>
              <a:t>25.0 &gt;log </a:t>
            </a: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endParaRPr lang="en-US" sz="1800" dirty="0">
              <a:solidFill>
                <a:srgbClr val="000000"/>
              </a:solidFill>
            </a:endParaRP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1800" b="1" i="1" dirty="0">
                <a:solidFill>
                  <a:srgbClr val="000000"/>
                </a:solidFill>
              </a:rPr>
              <a:t>In Swift code:</a:t>
            </a: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endParaRPr lang="en-US" sz="1800" i="1" dirty="0" smtClean="0">
              <a:solidFill>
                <a:srgbClr val="000000"/>
              </a:solidFill>
            </a:endParaRP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1800" dirty="0" smtClean="0">
                <a:solidFill>
                  <a:srgbClr val="000000"/>
                </a:solidFill>
              </a:rPr>
              <a:t>       app </a:t>
            </a:r>
            <a:r>
              <a:rPr lang="en-US" sz="1800" dirty="0">
                <a:solidFill>
                  <a:srgbClr val="000000"/>
                </a:solidFill>
              </a:rPr>
              <a:t>(PDB pg, File log) </a:t>
            </a:r>
            <a:r>
              <a:rPr lang="en-US" sz="1800" b="1" dirty="0">
                <a:solidFill>
                  <a:srgbClr val="000000"/>
                </a:solidFill>
              </a:rPr>
              <a:t>predict </a:t>
            </a:r>
            <a:r>
              <a:rPr lang="en-US" sz="1800" dirty="0">
                <a:solidFill>
                  <a:srgbClr val="000000"/>
                </a:solidFill>
              </a:rPr>
              <a:t>(Protein </a:t>
            </a:r>
            <a:r>
              <a:rPr lang="en-US" sz="1800" dirty="0" err="1">
                <a:solidFill>
                  <a:srgbClr val="000000"/>
                </a:solidFill>
              </a:rPr>
              <a:t>seq</a:t>
            </a:r>
            <a:r>
              <a:rPr lang="en-US" sz="1800" dirty="0">
                <a:solidFill>
                  <a:srgbClr val="000000"/>
                </a:solidFill>
              </a:rPr>
              <a:t>,</a:t>
            </a: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1800" dirty="0">
                <a:solidFill>
                  <a:srgbClr val="000000"/>
                </a:solidFill>
              </a:rPr>
              <a:t>                                      Float</a:t>
            </a:r>
            <a:r>
              <a:rPr lang="en-US" sz="1800" dirty="0" smtClean="0">
                <a:solidFill>
                  <a:srgbClr val="000000"/>
                </a:solidFill>
              </a:rPr>
              <a:t> </a:t>
            </a:r>
            <a:r>
              <a:rPr lang="en-US" sz="1800" dirty="0" err="1" smtClean="0">
                <a:solidFill>
                  <a:srgbClr val="000000"/>
                </a:solidFill>
              </a:rPr>
              <a:t>t</a:t>
            </a:r>
            <a:r>
              <a:rPr lang="en-US" sz="1800" dirty="0" smtClean="0">
                <a:solidFill>
                  <a:srgbClr val="000000"/>
                </a:solidFill>
              </a:rPr>
              <a:t>, </a:t>
            </a:r>
            <a:r>
              <a:rPr lang="en-US" sz="1800" dirty="0">
                <a:solidFill>
                  <a:srgbClr val="000000"/>
                </a:solidFill>
              </a:rPr>
              <a:t>Float </a:t>
            </a:r>
            <a:r>
              <a:rPr lang="en-US" sz="1800" dirty="0" err="1">
                <a:solidFill>
                  <a:srgbClr val="000000"/>
                </a:solidFill>
              </a:rPr>
              <a:t>dt</a:t>
            </a:r>
            <a:r>
              <a:rPr lang="en-US" sz="1800" dirty="0">
                <a:solidFill>
                  <a:srgbClr val="000000"/>
                </a:solidFill>
              </a:rPr>
              <a:t>)</a:t>
            </a:r>
            <a:endParaRPr lang="en-US" sz="1800" dirty="0" smtClean="0">
              <a:solidFill>
                <a:srgbClr val="000000"/>
              </a:solidFill>
            </a:endParaRP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1800" dirty="0" smtClean="0">
                <a:solidFill>
                  <a:srgbClr val="000000"/>
                </a:solidFill>
              </a:rPr>
              <a:t>       {</a:t>
            </a:r>
            <a:endParaRPr lang="en-US" sz="1800" dirty="0">
              <a:solidFill>
                <a:srgbClr val="000000"/>
              </a:solidFill>
            </a:endParaRP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1800" dirty="0">
                <a:solidFill>
                  <a:srgbClr val="000000"/>
                </a:solidFill>
              </a:rPr>
              <a:t>  </a:t>
            </a:r>
            <a:r>
              <a:rPr lang="en-US" sz="1800" dirty="0" smtClean="0">
                <a:solidFill>
                  <a:srgbClr val="000000"/>
                </a:solidFill>
              </a:rPr>
              <a:t>        </a:t>
            </a:r>
            <a:r>
              <a:rPr lang="en-US" sz="1800" dirty="0" err="1" smtClean="0">
                <a:solidFill>
                  <a:srgbClr val="000000"/>
                </a:solidFill>
              </a:rPr>
              <a:t>psim</a:t>
            </a:r>
            <a:r>
              <a:rPr lang="en-US" sz="1800" dirty="0" smtClean="0">
                <a:solidFill>
                  <a:srgbClr val="000000"/>
                </a:solidFill>
              </a:rPr>
              <a:t> </a:t>
            </a:r>
            <a:r>
              <a:rPr lang="en-US" sz="1800" dirty="0">
                <a:solidFill>
                  <a:srgbClr val="000000"/>
                </a:solidFill>
              </a:rPr>
              <a:t>"-</a:t>
            </a:r>
            <a:r>
              <a:rPr lang="en-US" sz="1800" dirty="0" err="1">
                <a:solidFill>
                  <a:srgbClr val="000000"/>
                </a:solidFill>
              </a:rPr>
              <a:t>c</a:t>
            </a:r>
            <a:r>
              <a:rPr lang="en-US" sz="1800" dirty="0">
                <a:solidFill>
                  <a:srgbClr val="000000"/>
                </a:solidFill>
              </a:rPr>
              <a:t>" "-</a:t>
            </a:r>
            <a:r>
              <a:rPr lang="en-US" sz="1800" dirty="0" err="1">
                <a:solidFill>
                  <a:srgbClr val="000000"/>
                </a:solidFill>
              </a:rPr>
              <a:t>s</a:t>
            </a:r>
            <a:r>
              <a:rPr lang="en-US" sz="1800" dirty="0">
                <a:solidFill>
                  <a:srgbClr val="000000"/>
                </a:solidFill>
              </a:rPr>
              <a:t>" @</a:t>
            </a:r>
            <a:r>
              <a:rPr lang="en-US" sz="1800" dirty="0" err="1">
                <a:solidFill>
                  <a:srgbClr val="000000"/>
                </a:solidFill>
              </a:rPr>
              <a:t>pseq.fasta</a:t>
            </a:r>
            <a:r>
              <a:rPr lang="en-US" sz="1800" dirty="0">
                <a:solidFill>
                  <a:srgbClr val="000000"/>
                </a:solidFill>
              </a:rPr>
              <a:t> "-</a:t>
            </a:r>
            <a:r>
              <a:rPr lang="en-US" sz="1800" dirty="0" err="1">
                <a:solidFill>
                  <a:srgbClr val="000000"/>
                </a:solidFill>
              </a:rPr>
              <a:t>pdb</a:t>
            </a:r>
            <a:r>
              <a:rPr lang="en-US" sz="1800" dirty="0">
                <a:solidFill>
                  <a:srgbClr val="000000"/>
                </a:solidFill>
              </a:rPr>
              <a:t>" @pg</a:t>
            </a: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1800" dirty="0">
                <a:solidFill>
                  <a:srgbClr val="000000"/>
                </a:solidFill>
              </a:rPr>
              <a:t>             </a:t>
            </a:r>
            <a:r>
              <a:rPr lang="en-US" sz="1800" dirty="0" smtClean="0">
                <a:solidFill>
                  <a:srgbClr val="000000"/>
                </a:solidFill>
              </a:rPr>
              <a:t>      "</a:t>
            </a:r>
            <a:r>
              <a:rPr lang="en-US" sz="1800" dirty="0">
                <a:solidFill>
                  <a:srgbClr val="000000"/>
                </a:solidFill>
              </a:rPr>
              <a:t>–</a:t>
            </a:r>
            <a:r>
              <a:rPr lang="en-US" sz="1800" dirty="0" err="1">
                <a:solidFill>
                  <a:srgbClr val="000000"/>
                </a:solidFill>
              </a:rPr>
              <a:t>t</a:t>
            </a:r>
            <a:r>
              <a:rPr lang="en-US" sz="1800" dirty="0">
                <a:solidFill>
                  <a:srgbClr val="000000"/>
                </a:solidFill>
              </a:rPr>
              <a:t>" temp "-</a:t>
            </a:r>
            <a:r>
              <a:rPr lang="en-US" sz="1800" dirty="0" err="1">
                <a:solidFill>
                  <a:srgbClr val="000000"/>
                </a:solidFill>
              </a:rPr>
              <a:t>d</a:t>
            </a:r>
            <a:r>
              <a:rPr lang="en-US" sz="1800" dirty="0">
                <a:solidFill>
                  <a:srgbClr val="000000"/>
                </a:solidFill>
              </a:rPr>
              <a:t>" </a:t>
            </a:r>
            <a:r>
              <a:rPr lang="en-US" sz="1800" dirty="0" err="1">
                <a:solidFill>
                  <a:srgbClr val="000000"/>
                </a:solidFill>
              </a:rPr>
              <a:t>dt</a:t>
            </a:r>
            <a:r>
              <a:rPr lang="en-US" sz="1800" dirty="0">
                <a:solidFill>
                  <a:srgbClr val="000000"/>
                </a:solidFill>
              </a:rPr>
              <a:t>;</a:t>
            </a:r>
            <a:endParaRPr lang="en-US" sz="1800" dirty="0" smtClean="0">
              <a:solidFill>
                <a:srgbClr val="000000"/>
              </a:solidFill>
            </a:endParaRP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1800" dirty="0" smtClean="0">
                <a:solidFill>
                  <a:srgbClr val="000000"/>
                </a:solidFill>
              </a:rPr>
              <a:t>       }</a:t>
            </a:r>
            <a:endParaRPr lang="en-US" sz="1800" dirty="0">
              <a:solidFill>
                <a:srgbClr val="000000"/>
              </a:solidFill>
            </a:endParaRP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endParaRPr lang="en-US" sz="1800" dirty="0" smtClean="0">
              <a:solidFill>
                <a:srgbClr val="000000"/>
              </a:solidFill>
            </a:endParaRP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1800" dirty="0" smtClean="0">
                <a:solidFill>
                  <a:srgbClr val="000000"/>
                </a:solidFill>
              </a:rPr>
              <a:t>       Protein </a:t>
            </a:r>
            <a:r>
              <a:rPr lang="en-US" sz="1800" dirty="0" err="1">
                <a:solidFill>
                  <a:srgbClr val="000000"/>
                </a:solidFill>
              </a:rPr>
              <a:t>p</a:t>
            </a:r>
            <a:r>
              <a:rPr lang="en-US" sz="1800" dirty="0">
                <a:solidFill>
                  <a:srgbClr val="000000"/>
                </a:solidFill>
              </a:rPr>
              <a:t> &lt;ext; exec="</a:t>
            </a:r>
            <a:r>
              <a:rPr lang="en-US" sz="1800" dirty="0" err="1">
                <a:solidFill>
                  <a:srgbClr val="000000"/>
                </a:solidFill>
              </a:rPr>
              <a:t>Pmap</a:t>
            </a:r>
            <a:r>
              <a:rPr lang="en-US" sz="1800" dirty="0">
                <a:solidFill>
                  <a:srgbClr val="000000"/>
                </a:solidFill>
              </a:rPr>
              <a:t>", id="1ubq"&gt;;</a:t>
            </a:r>
            <a:endParaRPr lang="en-US" sz="1800" dirty="0" smtClean="0">
              <a:solidFill>
                <a:srgbClr val="000000"/>
              </a:solidFill>
            </a:endParaRP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1800" dirty="0" smtClean="0">
                <a:solidFill>
                  <a:srgbClr val="000000"/>
                </a:solidFill>
              </a:rPr>
              <a:t>       PDB </a:t>
            </a:r>
            <a:r>
              <a:rPr lang="en-US" sz="1800" dirty="0">
                <a:solidFill>
                  <a:srgbClr val="000000"/>
                </a:solidFill>
              </a:rPr>
              <a:t>structure;</a:t>
            </a:r>
            <a:endParaRPr lang="en-US" sz="1800" dirty="0" smtClean="0">
              <a:solidFill>
                <a:srgbClr val="000000"/>
              </a:solidFill>
            </a:endParaRP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1800" dirty="0" smtClean="0">
                <a:solidFill>
                  <a:srgbClr val="000000"/>
                </a:solidFill>
              </a:rPr>
              <a:t>       File </a:t>
            </a:r>
            <a:r>
              <a:rPr lang="en-US" sz="1800" dirty="0">
                <a:solidFill>
                  <a:srgbClr val="000000"/>
                </a:solidFill>
              </a:rPr>
              <a:t>log;</a:t>
            </a: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1800" dirty="0">
                <a:solidFill>
                  <a:srgbClr val="000000"/>
                </a:solidFill>
              </a:rPr>
              <a:t> </a:t>
            </a:r>
            <a:endParaRPr lang="en-US" sz="1800" dirty="0" smtClean="0">
              <a:solidFill>
                <a:srgbClr val="000000"/>
              </a:solidFill>
            </a:endParaRP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1800" dirty="0" smtClean="0">
                <a:solidFill>
                  <a:srgbClr val="000000"/>
                </a:solidFill>
              </a:rPr>
              <a:t>       (</a:t>
            </a:r>
            <a:r>
              <a:rPr lang="en-US" sz="1800" dirty="0">
                <a:solidFill>
                  <a:srgbClr val="000000"/>
                </a:solidFill>
              </a:rPr>
              <a:t>structure, log) = </a:t>
            </a:r>
            <a:r>
              <a:rPr lang="en-US" sz="1800" dirty="0" err="1">
                <a:solidFill>
                  <a:srgbClr val="000000"/>
                </a:solidFill>
              </a:rPr>
              <a:t>predict(p</a:t>
            </a:r>
            <a:r>
              <a:rPr lang="en-US" sz="1800" dirty="0">
                <a:solidFill>
                  <a:srgbClr val="000000"/>
                </a:solidFill>
              </a:rPr>
              <a:t>, 100., 25.);</a:t>
            </a:r>
          </a:p>
        </p:txBody>
      </p:sp>
      <p:sp>
        <p:nvSpPr>
          <p:cNvPr id="40" name="Can 39"/>
          <p:cNvSpPr/>
          <p:nvPr/>
        </p:nvSpPr>
        <p:spPr>
          <a:xfrm>
            <a:off x="1600200" y="1066800"/>
            <a:ext cx="971550" cy="723900"/>
          </a:xfrm>
          <a:prstGeom prst="can">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sz="2000">
                <a:solidFill>
                  <a:schemeClr val="tx2"/>
                </a:solidFill>
              </a:rPr>
              <a:t>Fasta</a:t>
            </a:r>
          </a:p>
          <a:p>
            <a:pPr algn="ctr">
              <a:defRPr/>
            </a:pPr>
            <a:r>
              <a:rPr lang="en-US" sz="2000">
                <a:solidFill>
                  <a:schemeClr val="tx2"/>
                </a:solidFill>
              </a:rPr>
              <a:t>file</a:t>
            </a:r>
          </a:p>
        </p:txBody>
      </p:sp>
      <p:sp>
        <p:nvSpPr>
          <p:cNvPr id="46" name="Down Arrow 45"/>
          <p:cNvSpPr/>
          <p:nvPr/>
        </p:nvSpPr>
        <p:spPr>
          <a:xfrm>
            <a:off x="1981200" y="1874838"/>
            <a:ext cx="209550" cy="182562"/>
          </a:xfrm>
          <a:prstGeom prst="downArrow">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chemeClr val="tx2"/>
              </a:solidFill>
            </a:endParaRPr>
          </a:p>
        </p:txBody>
      </p:sp>
      <p:sp>
        <p:nvSpPr>
          <p:cNvPr id="29" name="TextBox 28"/>
          <p:cNvSpPr txBox="1"/>
          <p:nvPr/>
        </p:nvSpPr>
        <p:spPr>
          <a:xfrm>
            <a:off x="304800" y="1748879"/>
            <a:ext cx="990600" cy="384721"/>
          </a:xfrm>
          <a:prstGeom prst="rect">
            <a:avLst/>
          </a:prstGeom>
          <a:noFill/>
        </p:spPr>
        <p:txBody>
          <a:bodyPr wrap="square" rtlCol="0">
            <a:spAutoFit/>
          </a:bodyPr>
          <a:lstStyle/>
          <a:p>
            <a:r>
              <a:rPr lang="en-US" sz="2000" dirty="0" smtClean="0">
                <a:solidFill>
                  <a:srgbClr val="1F497D"/>
                </a:solidFill>
              </a:rPr>
              <a:t>100.0</a:t>
            </a:r>
            <a:endParaRPr lang="en-US" sz="2000" dirty="0">
              <a:solidFill>
                <a:srgbClr val="1F497D"/>
              </a:solidFill>
            </a:endParaRPr>
          </a:p>
        </p:txBody>
      </p:sp>
      <p:sp>
        <p:nvSpPr>
          <p:cNvPr id="30" name="TextBox 29"/>
          <p:cNvSpPr txBox="1"/>
          <p:nvPr/>
        </p:nvSpPr>
        <p:spPr>
          <a:xfrm>
            <a:off x="2819400" y="1676400"/>
            <a:ext cx="685800" cy="384721"/>
          </a:xfrm>
          <a:prstGeom prst="rect">
            <a:avLst/>
          </a:prstGeom>
          <a:noFill/>
        </p:spPr>
        <p:txBody>
          <a:bodyPr wrap="square" rtlCol="0">
            <a:spAutoFit/>
          </a:bodyPr>
          <a:lstStyle/>
          <a:p>
            <a:r>
              <a:rPr lang="en-US" sz="2000" dirty="0" smtClean="0">
                <a:solidFill>
                  <a:srgbClr val="1F497D"/>
                </a:solidFill>
              </a:rPr>
              <a:t>25.0</a:t>
            </a:r>
            <a:endParaRPr lang="en-US" sz="2000" dirty="0">
              <a:solidFill>
                <a:srgbClr val="1F497D"/>
              </a:solidFill>
            </a:endParaRPr>
          </a:p>
        </p:txBody>
      </p:sp>
      <p:sp>
        <p:nvSpPr>
          <p:cNvPr id="28" name="Slide Number Placeholder 27"/>
          <p:cNvSpPr>
            <a:spLocks noGrp="1"/>
          </p:cNvSpPr>
          <p:nvPr>
            <p:ph type="sldNum" sz="quarter" idx="12"/>
          </p:nvPr>
        </p:nvSpPr>
        <p:spPr/>
        <p:txBody>
          <a:bodyPr/>
          <a:lstStyle/>
          <a:p>
            <a:pPr>
              <a:defRPr/>
            </a:pPr>
            <a:fld id="{BD815F56-630E-7E4B-8F2C-15A1EE33C21F}" type="slidenum">
              <a:rPr lang="en-US" smtClean="0"/>
              <a:pPr>
                <a:defRPr/>
              </a:pPr>
              <a:t>12</a:t>
            </a:fld>
            <a:endParaRPr lang="en-US"/>
          </a:p>
        </p:txBody>
      </p:sp>
      <p:sp>
        <p:nvSpPr>
          <p:cNvPr id="31" name="Footer Placeholder 30"/>
          <p:cNvSpPr>
            <a:spLocks noGrp="1"/>
          </p:cNvSpPr>
          <p:nvPr>
            <p:ph type="ftr" sz="quarter" idx="11"/>
          </p:nvPr>
        </p:nvSpPr>
        <p:spPr/>
        <p:txBody>
          <a:bodyPr/>
          <a:lstStyle/>
          <a:p>
            <a:pPr>
              <a:defRPr/>
            </a:pPr>
            <a:r>
              <a:rPr lang="en-US" smtClean="0"/>
              <a:t>www.ci.uchicago.edu/swift    www.mcs.anl.gov/exm</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3" name="TextBox 58"/>
          <p:cNvSpPr txBox="1">
            <a:spLocks noChangeArrowheads="1"/>
          </p:cNvSpPr>
          <p:nvPr/>
        </p:nvSpPr>
        <p:spPr bwMode="auto">
          <a:xfrm>
            <a:off x="381000" y="5226914"/>
            <a:ext cx="7216179" cy="1250086"/>
          </a:xfrm>
          <a:prstGeom prst="rect">
            <a:avLst/>
          </a:prstGeom>
          <a:noFill/>
          <a:ln w="9525">
            <a:noFill/>
            <a:miter lim="800000"/>
            <a:headEnd/>
            <a:tailEnd/>
          </a:ln>
        </p:spPr>
        <p:txBody>
          <a:bodyPr wrap="square">
            <a:prstTxWarp prst="textNoShape">
              <a:avLst/>
            </a:prstTxWarp>
            <a:spAutoFit/>
          </a:bodyPr>
          <a:lstStyle/>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dirty="0" err="1">
                <a:solidFill>
                  <a:schemeClr val="tx1"/>
                </a:solidFill>
              </a:rPr>
              <a:t>foreach</a:t>
            </a:r>
            <a:r>
              <a:rPr lang="en-US" sz="2000" dirty="0">
                <a:solidFill>
                  <a:schemeClr val="tx1"/>
                </a:solidFill>
              </a:rPr>
              <a:t> </a:t>
            </a:r>
            <a:r>
              <a:rPr lang="en-US" sz="2000" dirty="0" err="1">
                <a:solidFill>
                  <a:schemeClr val="tx1"/>
                </a:solidFill>
              </a:rPr>
              <a:t>sim</a:t>
            </a:r>
            <a:r>
              <a:rPr lang="en-US" sz="2000" dirty="0">
                <a:solidFill>
                  <a:schemeClr val="tx1"/>
                </a:solidFill>
              </a:rPr>
              <a:t> in [1:1000] {</a:t>
            </a: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dirty="0">
                <a:solidFill>
                  <a:schemeClr val="tx1"/>
                </a:solidFill>
              </a:rPr>
              <a:t>    (</a:t>
            </a:r>
            <a:r>
              <a:rPr lang="en-US" sz="2000" dirty="0" err="1">
                <a:solidFill>
                  <a:schemeClr val="tx1"/>
                </a:solidFill>
              </a:rPr>
              <a:t>structure[sim</a:t>
            </a:r>
            <a:r>
              <a:rPr lang="en-US" sz="2000" dirty="0">
                <a:solidFill>
                  <a:schemeClr val="tx1"/>
                </a:solidFill>
              </a:rPr>
              <a:t>], </a:t>
            </a:r>
            <a:r>
              <a:rPr lang="en-US" sz="2000" dirty="0" err="1">
                <a:solidFill>
                  <a:schemeClr val="tx1"/>
                </a:solidFill>
              </a:rPr>
              <a:t>log[sim</a:t>
            </a:r>
            <a:r>
              <a:rPr lang="en-US" sz="2000" dirty="0">
                <a:solidFill>
                  <a:schemeClr val="tx1"/>
                </a:solidFill>
              </a:rPr>
              <a:t>]) = </a:t>
            </a:r>
            <a:r>
              <a:rPr lang="en-US" sz="2000" dirty="0" err="1">
                <a:solidFill>
                  <a:schemeClr val="tx1"/>
                </a:solidFill>
              </a:rPr>
              <a:t>predict(p</a:t>
            </a:r>
            <a:r>
              <a:rPr lang="en-US" sz="2000" dirty="0">
                <a:solidFill>
                  <a:schemeClr val="tx1"/>
                </a:solidFill>
              </a:rPr>
              <a:t>, 100., 25.);</a:t>
            </a: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dirty="0">
                <a:solidFill>
                  <a:schemeClr val="tx1"/>
                </a:solidFill>
              </a:rPr>
              <a:t>}</a:t>
            </a:r>
          </a:p>
          <a:p>
            <a:pPr marL="514350" indent="-514350">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dirty="0">
                <a:solidFill>
                  <a:schemeClr val="tx1"/>
                </a:solidFill>
              </a:rPr>
              <a:t>result = </a:t>
            </a:r>
            <a:r>
              <a:rPr lang="en-US" sz="2000" dirty="0" err="1">
                <a:solidFill>
                  <a:schemeClr val="tx1"/>
                </a:solidFill>
              </a:rPr>
              <a:t>analyze(structure</a:t>
            </a:r>
            <a:r>
              <a:rPr lang="en-US" sz="2000" dirty="0">
                <a:solidFill>
                  <a:schemeClr val="tx1"/>
                </a:solidFill>
              </a:rPr>
              <a:t>)</a:t>
            </a:r>
          </a:p>
        </p:txBody>
      </p:sp>
      <p:grpSp>
        <p:nvGrpSpPr>
          <p:cNvPr id="2" name="Group 169"/>
          <p:cNvGrpSpPr>
            <a:grpSpLocks/>
          </p:cNvGrpSpPr>
          <p:nvPr/>
        </p:nvGrpSpPr>
        <p:grpSpPr bwMode="auto">
          <a:xfrm>
            <a:off x="1905387" y="905539"/>
            <a:ext cx="6484349" cy="4199861"/>
            <a:chOff x="895356" y="0"/>
            <a:chExt cx="7258044" cy="4572000"/>
          </a:xfrm>
        </p:grpSpPr>
        <p:grpSp>
          <p:nvGrpSpPr>
            <p:cNvPr id="4" name="Group 27"/>
            <p:cNvGrpSpPr>
              <a:grpSpLocks noChangeAspect="1"/>
            </p:cNvGrpSpPr>
            <p:nvPr/>
          </p:nvGrpSpPr>
          <p:grpSpPr bwMode="auto">
            <a:xfrm>
              <a:off x="895356" y="0"/>
              <a:ext cx="1351049" cy="1490813"/>
              <a:chOff x="76200" y="152400"/>
              <a:chExt cx="4419600" cy="4876800"/>
            </a:xfrm>
          </p:grpSpPr>
          <p:grpSp>
            <p:nvGrpSpPr>
              <p:cNvPr id="11" name="Group 56"/>
              <p:cNvGrpSpPr>
                <a:grpSpLocks/>
              </p:cNvGrpSpPr>
              <p:nvPr/>
            </p:nvGrpSpPr>
            <p:grpSpPr bwMode="auto">
              <a:xfrm>
                <a:off x="76200" y="1181101"/>
                <a:ext cx="4419600" cy="3848099"/>
                <a:chOff x="628650" y="342901"/>
                <a:chExt cx="4419600" cy="2857499"/>
              </a:xfrm>
            </p:grpSpPr>
            <p:sp>
              <p:nvSpPr>
                <p:cNvPr id="3" name="Rounded Rectangle 2"/>
                <p:cNvSpPr/>
                <p:nvPr/>
              </p:nvSpPr>
              <p:spPr>
                <a:xfrm>
                  <a:off x="628650" y="608634"/>
                  <a:ext cx="4419315" cy="2286757"/>
                </a:xfrm>
                <a:prstGeom prst="roundRect">
                  <a:avLst/>
                </a:prstGeom>
              </p:spPr>
              <p:style>
                <a:lnRef idx="1">
                  <a:schemeClr val="accent1"/>
                </a:lnRef>
                <a:fillRef idx="3">
                  <a:schemeClr val="accent1"/>
                </a:fillRef>
                <a:effectRef idx="2">
                  <a:schemeClr val="accent1"/>
                </a:effectRef>
                <a:fontRef idx="minor">
                  <a:schemeClr val="lt1"/>
                </a:fontRef>
              </p:style>
              <p:txBody>
                <a:bodyPr anchor="b">
                  <a:prstTxWarp prst="textNoShape">
                    <a:avLst/>
                  </a:prstTxWarp>
                </a:bodyPr>
                <a:lstStyle/>
                <a:p>
                  <a:pPr algn="ctr">
                    <a:defRPr/>
                  </a:pPr>
                  <a:endParaRPr lang="en-US" sz="2000">
                    <a:solidFill>
                      <a:srgbClr val="FFFFFF"/>
                    </a:solidFill>
                  </a:endParaRPr>
                </a:p>
              </p:txBody>
            </p:sp>
            <p:sp>
              <p:nvSpPr>
                <p:cNvPr id="5" name="Pentagon 4"/>
                <p:cNvSpPr/>
                <p:nvPr/>
              </p:nvSpPr>
              <p:spPr>
                <a:xfrm rot="5400000">
                  <a:off x="990932" y="340803"/>
                  <a:ext cx="532163" cy="612784"/>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6" name="Pentagon 5"/>
                <p:cNvSpPr/>
                <p:nvPr/>
              </p:nvSpPr>
              <p:spPr>
                <a:xfrm rot="5400000">
                  <a:off x="2325556" y="302241"/>
                  <a:ext cx="532163" cy="612784"/>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7" name="Pentagon 6"/>
                <p:cNvSpPr/>
                <p:nvPr/>
              </p:nvSpPr>
              <p:spPr>
                <a:xfrm rot="5400000">
                  <a:off x="3534463" y="391604"/>
                  <a:ext cx="705695" cy="607589"/>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8" name="Pentagon 7"/>
                <p:cNvSpPr/>
                <p:nvPr/>
              </p:nvSpPr>
              <p:spPr>
                <a:xfrm rot="5400000">
                  <a:off x="3696530" y="2627562"/>
                  <a:ext cx="532163" cy="612784"/>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nvGrpSpPr>
                <p:cNvPr id="12" name="Group 18"/>
                <p:cNvGrpSpPr>
                  <a:grpSpLocks/>
                </p:cNvGrpSpPr>
                <p:nvPr/>
              </p:nvGrpSpPr>
              <p:grpSpPr bwMode="auto">
                <a:xfrm>
                  <a:off x="1028700" y="1219201"/>
                  <a:ext cx="3162300" cy="825500"/>
                  <a:chOff x="2381250" y="4572000"/>
                  <a:chExt cx="3162300" cy="825500"/>
                </a:xfrm>
              </p:grpSpPr>
              <p:sp>
                <p:nvSpPr>
                  <p:cNvPr id="10" name="Rectangle 9"/>
                  <p:cNvSpPr/>
                  <p:nvPr/>
                </p:nvSpPr>
                <p:spPr>
                  <a:xfrm>
                    <a:off x="2381070" y="4570720"/>
                    <a:ext cx="3162585" cy="686413"/>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9" name="Pentagon 8"/>
                  <p:cNvSpPr/>
                  <p:nvPr/>
                </p:nvSpPr>
                <p:spPr>
                  <a:xfrm rot="5400000">
                    <a:off x="2800708" y="4358806"/>
                    <a:ext cx="188955" cy="612784"/>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3" name="Pentagon 12"/>
                  <p:cNvSpPr/>
                  <p:nvPr/>
                </p:nvSpPr>
                <p:spPr>
                  <a:xfrm rot="5400000">
                    <a:off x="5010363" y="4369115"/>
                    <a:ext cx="188955" cy="607589"/>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4" name="Pentagon 13"/>
                  <p:cNvSpPr/>
                  <p:nvPr/>
                </p:nvSpPr>
                <p:spPr>
                  <a:xfrm rot="5400000">
                    <a:off x="4249575" y="4366518"/>
                    <a:ext cx="188955" cy="612784"/>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5" name="Pentagon 14"/>
                  <p:cNvSpPr/>
                  <p:nvPr/>
                </p:nvSpPr>
                <p:spPr>
                  <a:xfrm rot="5400000">
                    <a:off x="3525142" y="4361403"/>
                    <a:ext cx="188955" cy="607589"/>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6" name="Pentagon 15"/>
                  <p:cNvSpPr/>
                  <p:nvPr/>
                </p:nvSpPr>
                <p:spPr>
                  <a:xfrm rot="5400000">
                    <a:off x="4631267" y="4997683"/>
                    <a:ext cx="188957" cy="607592"/>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7" name="Pentagon 16"/>
                  <p:cNvSpPr/>
                  <p:nvPr/>
                </p:nvSpPr>
                <p:spPr>
                  <a:xfrm rot="5400000">
                    <a:off x="3104500" y="4970690"/>
                    <a:ext cx="188955" cy="607592"/>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sp>
              <p:nvSpPr>
                <p:cNvPr id="21" name="Pentagon 20"/>
                <p:cNvSpPr/>
                <p:nvPr/>
              </p:nvSpPr>
              <p:spPr>
                <a:xfrm rot="5400000">
                  <a:off x="1029879" y="2591597"/>
                  <a:ext cx="532163" cy="607592"/>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cxnSp>
              <p:nvCxnSpPr>
                <p:cNvPr id="23" name="Curved Connector 22"/>
                <p:cNvCxnSpPr>
                  <a:stCxn id="5" idx="3"/>
                </p:cNvCxnSpPr>
                <p:nvPr/>
              </p:nvCxnSpPr>
              <p:spPr>
                <a:xfrm rot="16200000" flipH="1">
                  <a:off x="1257886" y="912405"/>
                  <a:ext cx="304645" cy="306390"/>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Curved Connector 23"/>
                <p:cNvCxnSpPr>
                  <a:endCxn id="21" idx="1"/>
                </p:cNvCxnSpPr>
                <p:nvPr/>
              </p:nvCxnSpPr>
              <p:spPr>
                <a:xfrm rot="5400000">
                  <a:off x="1266551" y="2046836"/>
                  <a:ext cx="609288" cy="555662"/>
                </a:xfrm>
                <a:prstGeom prst="curvedConnector3">
                  <a:avLst>
                    <a:gd name="adj1" fmla="val 3125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Curved Connector 24"/>
                <p:cNvCxnSpPr>
                  <a:stCxn id="16" idx="3"/>
                  <a:endCxn id="8" idx="1"/>
                </p:cNvCxnSpPr>
                <p:nvPr/>
              </p:nvCxnSpPr>
              <p:spPr>
                <a:xfrm rot="16200000" flipH="1">
                  <a:off x="3354247" y="2059511"/>
                  <a:ext cx="624713" cy="592011"/>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6" name="Curved Connector 25"/>
                <p:cNvCxnSpPr>
                  <a:stCxn id="6" idx="3"/>
                </p:cNvCxnSpPr>
                <p:nvPr/>
              </p:nvCxnSpPr>
              <p:spPr>
                <a:xfrm rot="16200000" flipH="1">
                  <a:off x="2616108" y="850241"/>
                  <a:ext cx="350920" cy="399869"/>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Curved Connector 26"/>
                <p:cNvCxnSpPr>
                  <a:stCxn id="7" idx="3"/>
                  <a:endCxn id="13" idx="1"/>
                </p:cNvCxnSpPr>
                <p:nvPr/>
              </p:nvCxnSpPr>
              <p:spPr>
                <a:xfrm rot="5400000">
                  <a:off x="3731105" y="1072027"/>
                  <a:ext cx="177388" cy="129829"/>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40" name="Can 39"/>
              <p:cNvSpPr/>
              <p:nvPr/>
            </p:nvSpPr>
            <p:spPr>
              <a:xfrm>
                <a:off x="1597775" y="152400"/>
                <a:ext cx="976300" cy="721841"/>
              </a:xfrm>
              <a:prstGeom prst="can">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46" name="Down Arrow 45"/>
              <p:cNvSpPr/>
              <p:nvPr/>
            </p:nvSpPr>
            <p:spPr>
              <a:xfrm>
                <a:off x="1982063" y="962521"/>
                <a:ext cx="207723" cy="181760"/>
              </a:xfrm>
              <a:prstGeom prst="downArrow">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grpSp>
          <p:nvGrpSpPr>
            <p:cNvPr id="18" name="Group 77"/>
            <p:cNvGrpSpPr>
              <a:grpSpLocks noChangeAspect="1"/>
            </p:cNvGrpSpPr>
            <p:nvPr/>
          </p:nvGrpSpPr>
          <p:grpSpPr bwMode="auto">
            <a:xfrm>
              <a:off x="2357162" y="0"/>
              <a:ext cx="1351049" cy="1490813"/>
              <a:chOff x="76200" y="152400"/>
              <a:chExt cx="4419600" cy="4876800"/>
            </a:xfrm>
          </p:grpSpPr>
          <p:grpSp>
            <p:nvGrpSpPr>
              <p:cNvPr id="19" name="Group 56"/>
              <p:cNvGrpSpPr>
                <a:grpSpLocks/>
              </p:cNvGrpSpPr>
              <p:nvPr/>
            </p:nvGrpSpPr>
            <p:grpSpPr bwMode="auto">
              <a:xfrm>
                <a:off x="76200" y="1181101"/>
                <a:ext cx="4419600" cy="3848099"/>
                <a:chOff x="628650" y="342901"/>
                <a:chExt cx="4419600" cy="2857499"/>
              </a:xfrm>
            </p:grpSpPr>
            <p:sp>
              <p:nvSpPr>
                <p:cNvPr id="82" name="Rounded Rectangle 2"/>
                <p:cNvSpPr/>
                <p:nvPr/>
              </p:nvSpPr>
              <p:spPr>
                <a:xfrm>
                  <a:off x="629569" y="608634"/>
                  <a:ext cx="4419312" cy="2286757"/>
                </a:xfrm>
                <a:prstGeom prst="roundRect">
                  <a:avLst/>
                </a:prstGeom>
              </p:spPr>
              <p:style>
                <a:lnRef idx="1">
                  <a:schemeClr val="accent1"/>
                </a:lnRef>
                <a:fillRef idx="3">
                  <a:schemeClr val="accent1"/>
                </a:fillRef>
                <a:effectRef idx="2">
                  <a:schemeClr val="accent1"/>
                </a:effectRef>
                <a:fontRef idx="minor">
                  <a:schemeClr val="lt1"/>
                </a:fontRef>
              </p:style>
              <p:txBody>
                <a:bodyPr anchor="b">
                  <a:prstTxWarp prst="textNoShape">
                    <a:avLst/>
                  </a:prstTxWarp>
                </a:bodyPr>
                <a:lstStyle/>
                <a:p>
                  <a:pPr algn="ctr">
                    <a:defRPr/>
                  </a:pPr>
                  <a:endParaRPr lang="en-US" sz="2000">
                    <a:solidFill>
                      <a:srgbClr val="FFFFFF"/>
                    </a:solidFill>
                  </a:endParaRPr>
                </a:p>
              </p:txBody>
            </p:sp>
            <p:sp>
              <p:nvSpPr>
                <p:cNvPr id="83" name="Pentagon 82"/>
                <p:cNvSpPr/>
                <p:nvPr/>
              </p:nvSpPr>
              <p:spPr>
                <a:xfrm rot="5400000">
                  <a:off x="991851" y="340803"/>
                  <a:ext cx="532163" cy="612784"/>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84" name="Pentagon 83"/>
                <p:cNvSpPr/>
                <p:nvPr/>
              </p:nvSpPr>
              <p:spPr>
                <a:xfrm rot="5400000">
                  <a:off x="2326472" y="302241"/>
                  <a:ext cx="532163" cy="612784"/>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85" name="Pentagon 84"/>
                <p:cNvSpPr/>
                <p:nvPr/>
              </p:nvSpPr>
              <p:spPr>
                <a:xfrm rot="5400000">
                  <a:off x="3535379" y="391604"/>
                  <a:ext cx="705695" cy="607592"/>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86" name="Pentagon 85"/>
                <p:cNvSpPr/>
                <p:nvPr/>
              </p:nvSpPr>
              <p:spPr>
                <a:xfrm rot="5400000">
                  <a:off x="3697446" y="2627562"/>
                  <a:ext cx="532163" cy="612784"/>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nvGrpSpPr>
                <p:cNvPr id="20" name="Group 18"/>
                <p:cNvGrpSpPr>
                  <a:grpSpLocks/>
                </p:cNvGrpSpPr>
                <p:nvPr/>
              </p:nvGrpSpPr>
              <p:grpSpPr bwMode="auto">
                <a:xfrm>
                  <a:off x="1028700" y="1219201"/>
                  <a:ext cx="3162300" cy="825500"/>
                  <a:chOff x="2381250" y="4572000"/>
                  <a:chExt cx="3162300" cy="825500"/>
                </a:xfrm>
              </p:grpSpPr>
              <p:sp>
                <p:nvSpPr>
                  <p:cNvPr id="94" name="Rectangle 93"/>
                  <p:cNvSpPr/>
                  <p:nvPr/>
                </p:nvSpPr>
                <p:spPr>
                  <a:xfrm>
                    <a:off x="2381986" y="4570720"/>
                    <a:ext cx="3162588" cy="686413"/>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95" name="Pentagon 94"/>
                  <p:cNvSpPr/>
                  <p:nvPr/>
                </p:nvSpPr>
                <p:spPr>
                  <a:xfrm rot="5400000">
                    <a:off x="2801623" y="4358806"/>
                    <a:ext cx="188955" cy="612784"/>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96" name="Pentagon 95"/>
                  <p:cNvSpPr/>
                  <p:nvPr/>
                </p:nvSpPr>
                <p:spPr>
                  <a:xfrm rot="5400000">
                    <a:off x="5011279" y="4369115"/>
                    <a:ext cx="188955" cy="607592"/>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97" name="Pentagon 96"/>
                  <p:cNvSpPr/>
                  <p:nvPr/>
                </p:nvSpPr>
                <p:spPr>
                  <a:xfrm rot="5400000">
                    <a:off x="4250495" y="4366518"/>
                    <a:ext cx="188955" cy="612784"/>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98" name="Pentagon 97"/>
                  <p:cNvSpPr/>
                  <p:nvPr/>
                </p:nvSpPr>
                <p:spPr>
                  <a:xfrm rot="5400000">
                    <a:off x="3526057" y="4361403"/>
                    <a:ext cx="188955" cy="607592"/>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99" name="Pentagon 98"/>
                  <p:cNvSpPr/>
                  <p:nvPr/>
                </p:nvSpPr>
                <p:spPr>
                  <a:xfrm rot="5400000">
                    <a:off x="4632186" y="4997683"/>
                    <a:ext cx="188957" cy="607589"/>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00" name="Pentagon 99"/>
                  <p:cNvSpPr/>
                  <p:nvPr/>
                </p:nvSpPr>
                <p:spPr>
                  <a:xfrm rot="5400000">
                    <a:off x="3105420" y="4970691"/>
                    <a:ext cx="188955" cy="607589"/>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sp>
              <p:nvSpPr>
                <p:cNvPr id="88" name="Pentagon 87"/>
                <p:cNvSpPr/>
                <p:nvPr/>
              </p:nvSpPr>
              <p:spPr>
                <a:xfrm rot="5400000">
                  <a:off x="1030798" y="2591597"/>
                  <a:ext cx="532163" cy="607589"/>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cxnSp>
              <p:nvCxnSpPr>
                <p:cNvPr id="89" name="Curved Connector 88"/>
                <p:cNvCxnSpPr>
                  <a:stCxn id="83" idx="3"/>
                </p:cNvCxnSpPr>
                <p:nvPr/>
              </p:nvCxnSpPr>
              <p:spPr>
                <a:xfrm rot="16200000" flipH="1">
                  <a:off x="1258805" y="912402"/>
                  <a:ext cx="304645" cy="306394"/>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0" name="Curved Connector 89"/>
                <p:cNvCxnSpPr>
                  <a:endCxn id="88" idx="1"/>
                </p:cNvCxnSpPr>
                <p:nvPr/>
              </p:nvCxnSpPr>
              <p:spPr>
                <a:xfrm rot="5400000">
                  <a:off x="1267467" y="2046838"/>
                  <a:ext cx="609288" cy="555658"/>
                </a:xfrm>
                <a:prstGeom prst="curvedConnector3">
                  <a:avLst>
                    <a:gd name="adj1" fmla="val 3125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1" name="Curved Connector 90"/>
                <p:cNvCxnSpPr>
                  <a:stCxn id="99" idx="3"/>
                  <a:endCxn id="86" idx="1"/>
                </p:cNvCxnSpPr>
                <p:nvPr/>
              </p:nvCxnSpPr>
              <p:spPr>
                <a:xfrm rot="16200000" flipH="1">
                  <a:off x="3355166" y="2059511"/>
                  <a:ext cx="624713" cy="592011"/>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2" name="Curved Connector 91"/>
                <p:cNvCxnSpPr>
                  <a:stCxn id="84" idx="3"/>
                </p:cNvCxnSpPr>
                <p:nvPr/>
              </p:nvCxnSpPr>
              <p:spPr>
                <a:xfrm rot="16200000" flipH="1">
                  <a:off x="2617027" y="850241"/>
                  <a:ext cx="350920" cy="399866"/>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3" name="Curved Connector 92"/>
                <p:cNvCxnSpPr>
                  <a:stCxn id="85" idx="3"/>
                  <a:endCxn id="96" idx="1"/>
                </p:cNvCxnSpPr>
                <p:nvPr/>
              </p:nvCxnSpPr>
              <p:spPr>
                <a:xfrm rot="5400000">
                  <a:off x="3732024" y="1072028"/>
                  <a:ext cx="177388" cy="129825"/>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80" name="Can 79"/>
              <p:cNvSpPr/>
              <p:nvPr/>
            </p:nvSpPr>
            <p:spPr>
              <a:xfrm>
                <a:off x="1598691" y="152400"/>
                <a:ext cx="976300" cy="721841"/>
              </a:xfrm>
              <a:prstGeom prst="can">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81" name="Down Arrow 80"/>
              <p:cNvSpPr/>
              <p:nvPr/>
            </p:nvSpPr>
            <p:spPr>
              <a:xfrm>
                <a:off x="1982979" y="962521"/>
                <a:ext cx="207723" cy="181760"/>
              </a:xfrm>
              <a:prstGeom prst="downArrow">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grpSp>
          <p:nvGrpSpPr>
            <p:cNvPr id="22" name="Group 100"/>
            <p:cNvGrpSpPr>
              <a:grpSpLocks noChangeAspect="1"/>
            </p:cNvGrpSpPr>
            <p:nvPr/>
          </p:nvGrpSpPr>
          <p:grpSpPr bwMode="auto">
            <a:xfrm>
              <a:off x="3848854" y="0"/>
              <a:ext cx="1351049" cy="1490813"/>
              <a:chOff x="76200" y="152400"/>
              <a:chExt cx="4419600" cy="4876800"/>
            </a:xfrm>
          </p:grpSpPr>
          <p:grpSp>
            <p:nvGrpSpPr>
              <p:cNvPr id="28" name="Group 56"/>
              <p:cNvGrpSpPr>
                <a:grpSpLocks/>
              </p:cNvGrpSpPr>
              <p:nvPr/>
            </p:nvGrpSpPr>
            <p:grpSpPr bwMode="auto">
              <a:xfrm>
                <a:off x="76200" y="1181101"/>
                <a:ext cx="4419600" cy="3848099"/>
                <a:chOff x="628650" y="342901"/>
                <a:chExt cx="4419600" cy="2857499"/>
              </a:xfrm>
            </p:grpSpPr>
            <p:sp>
              <p:nvSpPr>
                <p:cNvPr id="105" name="Rounded Rectangle 2"/>
                <p:cNvSpPr/>
                <p:nvPr/>
              </p:nvSpPr>
              <p:spPr>
                <a:xfrm>
                  <a:off x="626197" y="608634"/>
                  <a:ext cx="4424507" cy="2286757"/>
                </a:xfrm>
                <a:prstGeom prst="roundRect">
                  <a:avLst/>
                </a:prstGeom>
              </p:spPr>
              <p:style>
                <a:lnRef idx="1">
                  <a:schemeClr val="accent1"/>
                </a:lnRef>
                <a:fillRef idx="3">
                  <a:schemeClr val="accent1"/>
                </a:fillRef>
                <a:effectRef idx="2">
                  <a:schemeClr val="accent1"/>
                </a:effectRef>
                <a:fontRef idx="minor">
                  <a:schemeClr val="lt1"/>
                </a:fontRef>
              </p:style>
              <p:txBody>
                <a:bodyPr anchor="b">
                  <a:prstTxWarp prst="textNoShape">
                    <a:avLst/>
                  </a:prstTxWarp>
                </a:bodyPr>
                <a:lstStyle/>
                <a:p>
                  <a:pPr algn="ctr">
                    <a:defRPr/>
                  </a:pPr>
                  <a:endParaRPr lang="en-US" sz="2000">
                    <a:solidFill>
                      <a:srgbClr val="FFFFFF"/>
                    </a:solidFill>
                  </a:endParaRPr>
                </a:p>
              </p:txBody>
            </p:sp>
            <p:sp>
              <p:nvSpPr>
                <p:cNvPr id="106" name="Pentagon 105"/>
                <p:cNvSpPr/>
                <p:nvPr/>
              </p:nvSpPr>
              <p:spPr>
                <a:xfrm rot="5400000">
                  <a:off x="988478" y="340803"/>
                  <a:ext cx="532163" cy="612784"/>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07" name="Pentagon 106"/>
                <p:cNvSpPr/>
                <p:nvPr/>
              </p:nvSpPr>
              <p:spPr>
                <a:xfrm rot="5400000">
                  <a:off x="2325696" y="304838"/>
                  <a:ext cx="532163" cy="607592"/>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08" name="Pentagon 107"/>
                <p:cNvSpPr/>
                <p:nvPr/>
              </p:nvSpPr>
              <p:spPr>
                <a:xfrm rot="5400000">
                  <a:off x="3534607" y="389007"/>
                  <a:ext cx="705695" cy="612784"/>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09" name="Pentagon 108"/>
                <p:cNvSpPr/>
                <p:nvPr/>
              </p:nvSpPr>
              <p:spPr>
                <a:xfrm rot="5400000">
                  <a:off x="3696670" y="2630159"/>
                  <a:ext cx="532163" cy="607592"/>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nvGrpSpPr>
                <p:cNvPr id="29" name="Group 18"/>
                <p:cNvGrpSpPr>
                  <a:grpSpLocks/>
                </p:cNvGrpSpPr>
                <p:nvPr/>
              </p:nvGrpSpPr>
              <p:grpSpPr bwMode="auto">
                <a:xfrm>
                  <a:off x="1028700" y="1219201"/>
                  <a:ext cx="3162300" cy="825500"/>
                  <a:chOff x="2381250" y="4572000"/>
                  <a:chExt cx="3162300" cy="825500"/>
                </a:xfrm>
              </p:grpSpPr>
              <p:sp>
                <p:nvSpPr>
                  <p:cNvPr id="117" name="Rectangle 116"/>
                  <p:cNvSpPr/>
                  <p:nvPr/>
                </p:nvSpPr>
                <p:spPr>
                  <a:xfrm>
                    <a:off x="2347458" y="4570720"/>
                    <a:ext cx="3230096" cy="686413"/>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18" name="Pentagon 117"/>
                  <p:cNvSpPr/>
                  <p:nvPr/>
                </p:nvSpPr>
                <p:spPr>
                  <a:xfrm rot="5400000">
                    <a:off x="2798254" y="4358806"/>
                    <a:ext cx="188955" cy="612784"/>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19" name="Pentagon 118"/>
                  <p:cNvSpPr/>
                  <p:nvPr/>
                </p:nvSpPr>
                <p:spPr>
                  <a:xfrm rot="5400000">
                    <a:off x="5028682" y="4353535"/>
                    <a:ext cx="188955" cy="638751"/>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20" name="Pentagon 119"/>
                  <p:cNvSpPr/>
                  <p:nvPr/>
                </p:nvSpPr>
                <p:spPr>
                  <a:xfrm rot="5400000">
                    <a:off x="4249719" y="4369115"/>
                    <a:ext cx="188955" cy="607589"/>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21" name="Pentagon 120"/>
                  <p:cNvSpPr/>
                  <p:nvPr/>
                </p:nvSpPr>
                <p:spPr>
                  <a:xfrm rot="5400000">
                    <a:off x="3525285" y="4358806"/>
                    <a:ext cx="188955" cy="612784"/>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22" name="Pentagon 121"/>
                  <p:cNvSpPr/>
                  <p:nvPr/>
                </p:nvSpPr>
                <p:spPr>
                  <a:xfrm rot="5400000">
                    <a:off x="4631410" y="4995086"/>
                    <a:ext cx="188957" cy="612784"/>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23" name="Pentagon 122"/>
                  <p:cNvSpPr/>
                  <p:nvPr/>
                </p:nvSpPr>
                <p:spPr>
                  <a:xfrm rot="5400000">
                    <a:off x="3104644" y="4968093"/>
                    <a:ext cx="188955" cy="612784"/>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sp>
              <p:nvSpPr>
                <p:cNvPr id="111" name="Pentagon 110"/>
                <p:cNvSpPr/>
                <p:nvPr/>
              </p:nvSpPr>
              <p:spPr>
                <a:xfrm rot="5400000">
                  <a:off x="1027426" y="2591597"/>
                  <a:ext cx="532163" cy="607592"/>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cxnSp>
              <p:nvCxnSpPr>
                <p:cNvPr id="112" name="Curved Connector 111"/>
                <p:cNvCxnSpPr>
                  <a:stCxn id="106" idx="3"/>
                </p:cNvCxnSpPr>
                <p:nvPr/>
              </p:nvCxnSpPr>
              <p:spPr>
                <a:xfrm rot="16200000" flipH="1">
                  <a:off x="1255432" y="912405"/>
                  <a:ext cx="304645" cy="306390"/>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3" name="Curved Connector 112"/>
                <p:cNvCxnSpPr>
                  <a:endCxn id="111" idx="1"/>
                </p:cNvCxnSpPr>
                <p:nvPr/>
              </p:nvCxnSpPr>
              <p:spPr>
                <a:xfrm rot="5400000">
                  <a:off x="1266695" y="2049433"/>
                  <a:ext cx="609288" cy="550467"/>
                </a:xfrm>
                <a:prstGeom prst="curvedConnector3">
                  <a:avLst>
                    <a:gd name="adj1" fmla="val 3125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4" name="Curved Connector 113"/>
                <p:cNvCxnSpPr>
                  <a:stCxn id="122" idx="3"/>
                  <a:endCxn id="109" idx="1"/>
                </p:cNvCxnSpPr>
                <p:nvPr/>
              </p:nvCxnSpPr>
              <p:spPr>
                <a:xfrm rot="16200000" flipH="1">
                  <a:off x="3356988" y="2059511"/>
                  <a:ext cx="624713" cy="592011"/>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5" name="Curved Connector 114"/>
                <p:cNvCxnSpPr>
                  <a:stCxn id="107" idx="3"/>
                </p:cNvCxnSpPr>
                <p:nvPr/>
              </p:nvCxnSpPr>
              <p:spPr>
                <a:xfrm rot="16200000" flipH="1">
                  <a:off x="2613655" y="850241"/>
                  <a:ext cx="350920" cy="399869"/>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6" name="Curved Connector 115"/>
                <p:cNvCxnSpPr>
                  <a:stCxn id="108" idx="3"/>
                  <a:endCxn id="119" idx="1"/>
                </p:cNvCxnSpPr>
                <p:nvPr/>
              </p:nvCxnSpPr>
              <p:spPr>
                <a:xfrm rot="5400000">
                  <a:off x="3731249" y="1069430"/>
                  <a:ext cx="177388" cy="135020"/>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103" name="Can 102"/>
              <p:cNvSpPr/>
              <p:nvPr/>
            </p:nvSpPr>
            <p:spPr>
              <a:xfrm>
                <a:off x="1600513" y="152400"/>
                <a:ext cx="971108" cy="721841"/>
              </a:xfrm>
              <a:prstGeom prst="can">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04" name="Down Arrow 103"/>
              <p:cNvSpPr/>
              <p:nvPr/>
            </p:nvSpPr>
            <p:spPr>
              <a:xfrm>
                <a:off x="1979610" y="962521"/>
                <a:ext cx="212915" cy="181760"/>
              </a:xfrm>
              <a:prstGeom prst="downArrow">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grpSp>
          <p:nvGrpSpPr>
            <p:cNvPr id="30" name="Group 123"/>
            <p:cNvGrpSpPr>
              <a:grpSpLocks noChangeAspect="1"/>
            </p:cNvGrpSpPr>
            <p:nvPr/>
          </p:nvGrpSpPr>
          <p:grpSpPr bwMode="auto">
            <a:xfrm>
              <a:off x="5310660" y="0"/>
              <a:ext cx="1351049" cy="1490813"/>
              <a:chOff x="76200" y="152400"/>
              <a:chExt cx="4419600" cy="4876800"/>
            </a:xfrm>
          </p:grpSpPr>
          <p:grpSp>
            <p:nvGrpSpPr>
              <p:cNvPr id="31" name="Group 56"/>
              <p:cNvGrpSpPr>
                <a:grpSpLocks/>
              </p:cNvGrpSpPr>
              <p:nvPr/>
            </p:nvGrpSpPr>
            <p:grpSpPr bwMode="auto">
              <a:xfrm>
                <a:off x="76200" y="1181101"/>
                <a:ext cx="4419600" cy="3848099"/>
                <a:chOff x="628650" y="342901"/>
                <a:chExt cx="4419600" cy="2857499"/>
              </a:xfrm>
            </p:grpSpPr>
            <p:sp>
              <p:nvSpPr>
                <p:cNvPr id="128" name="Rounded Rectangle 2"/>
                <p:cNvSpPr/>
                <p:nvPr/>
              </p:nvSpPr>
              <p:spPr>
                <a:xfrm>
                  <a:off x="627113" y="608634"/>
                  <a:ext cx="4419312" cy="2286757"/>
                </a:xfrm>
                <a:prstGeom prst="roundRect">
                  <a:avLst/>
                </a:prstGeom>
              </p:spPr>
              <p:style>
                <a:lnRef idx="1">
                  <a:schemeClr val="accent1"/>
                </a:lnRef>
                <a:fillRef idx="3">
                  <a:schemeClr val="accent1"/>
                </a:fillRef>
                <a:effectRef idx="2">
                  <a:schemeClr val="accent1"/>
                </a:effectRef>
                <a:fontRef idx="minor">
                  <a:schemeClr val="lt1"/>
                </a:fontRef>
              </p:style>
              <p:txBody>
                <a:bodyPr anchor="b">
                  <a:prstTxWarp prst="textNoShape">
                    <a:avLst/>
                  </a:prstTxWarp>
                </a:bodyPr>
                <a:lstStyle/>
                <a:p>
                  <a:pPr algn="ctr">
                    <a:defRPr/>
                  </a:pPr>
                  <a:endParaRPr lang="en-US" sz="2000">
                    <a:solidFill>
                      <a:srgbClr val="FFFFFF"/>
                    </a:solidFill>
                  </a:endParaRPr>
                </a:p>
              </p:txBody>
            </p:sp>
            <p:sp>
              <p:nvSpPr>
                <p:cNvPr id="129" name="Pentagon 128"/>
                <p:cNvSpPr/>
                <p:nvPr/>
              </p:nvSpPr>
              <p:spPr>
                <a:xfrm rot="5400000">
                  <a:off x="989394" y="340803"/>
                  <a:ext cx="532163" cy="612784"/>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30" name="Pentagon 129"/>
                <p:cNvSpPr/>
                <p:nvPr/>
              </p:nvSpPr>
              <p:spPr>
                <a:xfrm rot="5400000">
                  <a:off x="2324015" y="302241"/>
                  <a:ext cx="532163" cy="612784"/>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31" name="Pentagon 130"/>
                <p:cNvSpPr/>
                <p:nvPr/>
              </p:nvSpPr>
              <p:spPr>
                <a:xfrm rot="5400000">
                  <a:off x="3532922" y="391604"/>
                  <a:ext cx="705695" cy="607592"/>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32" name="Pentagon 131"/>
                <p:cNvSpPr/>
                <p:nvPr/>
              </p:nvSpPr>
              <p:spPr>
                <a:xfrm rot="5400000">
                  <a:off x="3694989" y="2627562"/>
                  <a:ext cx="532163" cy="612784"/>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nvGrpSpPr>
                <p:cNvPr id="32" name="Group 18"/>
                <p:cNvGrpSpPr>
                  <a:grpSpLocks/>
                </p:cNvGrpSpPr>
                <p:nvPr/>
              </p:nvGrpSpPr>
              <p:grpSpPr bwMode="auto">
                <a:xfrm>
                  <a:off x="1028700" y="1219201"/>
                  <a:ext cx="3162300" cy="825500"/>
                  <a:chOff x="2381250" y="4572000"/>
                  <a:chExt cx="3162300" cy="825500"/>
                </a:xfrm>
              </p:grpSpPr>
              <p:sp>
                <p:nvSpPr>
                  <p:cNvPr id="140" name="Rectangle 139"/>
                  <p:cNvSpPr/>
                  <p:nvPr/>
                </p:nvSpPr>
                <p:spPr>
                  <a:xfrm>
                    <a:off x="2379529" y="4570720"/>
                    <a:ext cx="3162588" cy="686413"/>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41" name="Pentagon 140"/>
                  <p:cNvSpPr/>
                  <p:nvPr/>
                </p:nvSpPr>
                <p:spPr>
                  <a:xfrm rot="5400000">
                    <a:off x="2799167" y="4358806"/>
                    <a:ext cx="188955" cy="612784"/>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42" name="Pentagon 141"/>
                  <p:cNvSpPr/>
                  <p:nvPr/>
                </p:nvSpPr>
                <p:spPr>
                  <a:xfrm rot="5400000">
                    <a:off x="5008822" y="4369115"/>
                    <a:ext cx="188955" cy="607592"/>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43" name="Pentagon 142"/>
                  <p:cNvSpPr/>
                  <p:nvPr/>
                </p:nvSpPr>
                <p:spPr>
                  <a:xfrm rot="5400000">
                    <a:off x="4248038" y="4366518"/>
                    <a:ext cx="188955" cy="612784"/>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44" name="Pentagon 143"/>
                  <p:cNvSpPr/>
                  <p:nvPr/>
                </p:nvSpPr>
                <p:spPr>
                  <a:xfrm rot="5400000">
                    <a:off x="3523601" y="4361403"/>
                    <a:ext cx="188955" cy="607592"/>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45" name="Pentagon 144"/>
                  <p:cNvSpPr/>
                  <p:nvPr/>
                </p:nvSpPr>
                <p:spPr>
                  <a:xfrm rot="5400000">
                    <a:off x="4629729" y="4997683"/>
                    <a:ext cx="188957" cy="607589"/>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46" name="Pentagon 145"/>
                  <p:cNvSpPr/>
                  <p:nvPr/>
                </p:nvSpPr>
                <p:spPr>
                  <a:xfrm rot="5400000">
                    <a:off x="3102963" y="4970691"/>
                    <a:ext cx="188955" cy="607589"/>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sp>
              <p:nvSpPr>
                <p:cNvPr id="134" name="Pentagon 133"/>
                <p:cNvSpPr/>
                <p:nvPr/>
              </p:nvSpPr>
              <p:spPr>
                <a:xfrm rot="5400000">
                  <a:off x="1028341" y="2591597"/>
                  <a:ext cx="532163" cy="607589"/>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cxnSp>
              <p:nvCxnSpPr>
                <p:cNvPr id="135" name="Curved Connector 134"/>
                <p:cNvCxnSpPr>
                  <a:stCxn id="129" idx="3"/>
                </p:cNvCxnSpPr>
                <p:nvPr/>
              </p:nvCxnSpPr>
              <p:spPr>
                <a:xfrm rot="16200000" flipH="1">
                  <a:off x="1256348" y="912402"/>
                  <a:ext cx="304645" cy="306394"/>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6" name="Curved Connector 135"/>
                <p:cNvCxnSpPr>
                  <a:endCxn id="134" idx="1"/>
                </p:cNvCxnSpPr>
                <p:nvPr/>
              </p:nvCxnSpPr>
              <p:spPr>
                <a:xfrm rot="5400000">
                  <a:off x="1265011" y="2046838"/>
                  <a:ext cx="609288" cy="555658"/>
                </a:xfrm>
                <a:prstGeom prst="curvedConnector3">
                  <a:avLst>
                    <a:gd name="adj1" fmla="val 3125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7" name="Curved Connector 136"/>
                <p:cNvCxnSpPr>
                  <a:stCxn id="145" idx="3"/>
                  <a:endCxn id="132" idx="1"/>
                </p:cNvCxnSpPr>
                <p:nvPr/>
              </p:nvCxnSpPr>
              <p:spPr>
                <a:xfrm rot="16200000" flipH="1">
                  <a:off x="3352710" y="2059511"/>
                  <a:ext cx="624713" cy="592011"/>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8" name="Curved Connector 137"/>
                <p:cNvCxnSpPr>
                  <a:stCxn id="130" idx="3"/>
                </p:cNvCxnSpPr>
                <p:nvPr/>
              </p:nvCxnSpPr>
              <p:spPr>
                <a:xfrm rot="16200000" flipH="1">
                  <a:off x="2614571" y="850241"/>
                  <a:ext cx="350920" cy="399866"/>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9" name="Curved Connector 138"/>
                <p:cNvCxnSpPr>
                  <a:stCxn id="131" idx="3"/>
                  <a:endCxn id="142" idx="1"/>
                </p:cNvCxnSpPr>
                <p:nvPr/>
              </p:nvCxnSpPr>
              <p:spPr>
                <a:xfrm rot="5400000">
                  <a:off x="3729567" y="1072028"/>
                  <a:ext cx="177388" cy="129825"/>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126" name="Can 125"/>
              <p:cNvSpPr/>
              <p:nvPr/>
            </p:nvSpPr>
            <p:spPr>
              <a:xfrm>
                <a:off x="1596234" y="152400"/>
                <a:ext cx="976300" cy="721841"/>
              </a:xfrm>
              <a:prstGeom prst="can">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27" name="Down Arrow 126"/>
              <p:cNvSpPr/>
              <p:nvPr/>
            </p:nvSpPr>
            <p:spPr>
              <a:xfrm>
                <a:off x="1980522" y="962521"/>
                <a:ext cx="207723" cy="181760"/>
              </a:xfrm>
              <a:prstGeom prst="downArrow">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grpSp>
          <p:nvGrpSpPr>
            <p:cNvPr id="33" name="Group 146"/>
            <p:cNvGrpSpPr>
              <a:grpSpLocks noChangeAspect="1"/>
            </p:cNvGrpSpPr>
            <p:nvPr/>
          </p:nvGrpSpPr>
          <p:grpSpPr bwMode="auto">
            <a:xfrm>
              <a:off x="6802351" y="4217"/>
              <a:ext cx="1351049" cy="1490813"/>
              <a:chOff x="76200" y="152400"/>
              <a:chExt cx="4419600" cy="4876800"/>
            </a:xfrm>
          </p:grpSpPr>
          <p:grpSp>
            <p:nvGrpSpPr>
              <p:cNvPr id="34" name="Group 56"/>
              <p:cNvGrpSpPr>
                <a:grpSpLocks/>
              </p:cNvGrpSpPr>
              <p:nvPr/>
            </p:nvGrpSpPr>
            <p:grpSpPr bwMode="auto">
              <a:xfrm>
                <a:off x="76200" y="1181101"/>
                <a:ext cx="4419600" cy="3848099"/>
                <a:chOff x="628650" y="342901"/>
                <a:chExt cx="4419600" cy="2857499"/>
              </a:xfrm>
            </p:grpSpPr>
            <p:sp>
              <p:nvSpPr>
                <p:cNvPr id="151" name="Rounded Rectangle 2"/>
                <p:cNvSpPr/>
                <p:nvPr/>
              </p:nvSpPr>
              <p:spPr>
                <a:xfrm>
                  <a:off x="628938" y="609958"/>
                  <a:ext cx="4419312" cy="2286759"/>
                </a:xfrm>
                <a:prstGeom prst="roundRect">
                  <a:avLst/>
                </a:prstGeom>
              </p:spPr>
              <p:style>
                <a:lnRef idx="1">
                  <a:schemeClr val="accent1"/>
                </a:lnRef>
                <a:fillRef idx="3">
                  <a:schemeClr val="accent1"/>
                </a:fillRef>
                <a:effectRef idx="2">
                  <a:schemeClr val="accent1"/>
                </a:effectRef>
                <a:fontRef idx="minor">
                  <a:schemeClr val="lt1"/>
                </a:fontRef>
              </p:style>
              <p:txBody>
                <a:bodyPr anchor="b">
                  <a:prstTxWarp prst="textNoShape">
                    <a:avLst/>
                  </a:prstTxWarp>
                </a:bodyPr>
                <a:lstStyle/>
                <a:p>
                  <a:pPr algn="ctr">
                    <a:defRPr/>
                  </a:pPr>
                  <a:endParaRPr lang="en-US" sz="2000">
                    <a:solidFill>
                      <a:srgbClr val="FFFFFF"/>
                    </a:solidFill>
                  </a:endParaRPr>
                </a:p>
              </p:txBody>
            </p:sp>
            <p:sp>
              <p:nvSpPr>
                <p:cNvPr id="152" name="Pentagon 151"/>
                <p:cNvSpPr/>
                <p:nvPr/>
              </p:nvSpPr>
              <p:spPr>
                <a:xfrm rot="5400000">
                  <a:off x="991219" y="342130"/>
                  <a:ext cx="532163" cy="612784"/>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53" name="Pentagon 152"/>
                <p:cNvSpPr/>
                <p:nvPr/>
              </p:nvSpPr>
              <p:spPr>
                <a:xfrm rot="5400000">
                  <a:off x="2325840" y="303567"/>
                  <a:ext cx="532163" cy="612784"/>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54" name="Pentagon 153"/>
                <p:cNvSpPr/>
                <p:nvPr/>
              </p:nvSpPr>
              <p:spPr>
                <a:xfrm rot="5400000">
                  <a:off x="3534750" y="392928"/>
                  <a:ext cx="705693" cy="607592"/>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55" name="Pentagon 154"/>
                <p:cNvSpPr/>
                <p:nvPr/>
              </p:nvSpPr>
              <p:spPr>
                <a:xfrm rot="5400000">
                  <a:off x="3696814" y="2628886"/>
                  <a:ext cx="532163" cy="612784"/>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nvGrpSpPr>
                <p:cNvPr id="35" name="Group 18"/>
                <p:cNvGrpSpPr>
                  <a:grpSpLocks/>
                </p:cNvGrpSpPr>
                <p:nvPr/>
              </p:nvGrpSpPr>
              <p:grpSpPr bwMode="auto">
                <a:xfrm>
                  <a:off x="1028700" y="1219201"/>
                  <a:ext cx="3162300" cy="825500"/>
                  <a:chOff x="2381250" y="4572000"/>
                  <a:chExt cx="3162300" cy="825500"/>
                </a:xfrm>
              </p:grpSpPr>
              <p:sp>
                <p:nvSpPr>
                  <p:cNvPr id="163" name="Rectangle 162"/>
                  <p:cNvSpPr/>
                  <p:nvPr/>
                </p:nvSpPr>
                <p:spPr>
                  <a:xfrm>
                    <a:off x="2381355" y="4572044"/>
                    <a:ext cx="3162588" cy="686413"/>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64" name="Pentagon 163"/>
                  <p:cNvSpPr/>
                  <p:nvPr/>
                </p:nvSpPr>
                <p:spPr>
                  <a:xfrm rot="5400000">
                    <a:off x="2800993" y="4360129"/>
                    <a:ext cx="188957" cy="612784"/>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65" name="Pentagon 164"/>
                  <p:cNvSpPr/>
                  <p:nvPr/>
                </p:nvSpPr>
                <p:spPr>
                  <a:xfrm rot="5400000">
                    <a:off x="5010648" y="4370439"/>
                    <a:ext cx="188957" cy="607592"/>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66" name="Pentagon 165"/>
                  <p:cNvSpPr/>
                  <p:nvPr/>
                </p:nvSpPr>
                <p:spPr>
                  <a:xfrm rot="5400000">
                    <a:off x="4249864" y="4367842"/>
                    <a:ext cx="188957" cy="612784"/>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67" name="Pentagon 166"/>
                  <p:cNvSpPr/>
                  <p:nvPr/>
                </p:nvSpPr>
                <p:spPr>
                  <a:xfrm rot="5400000">
                    <a:off x="3525427" y="4362726"/>
                    <a:ext cx="188957" cy="607592"/>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68" name="Pentagon 167"/>
                  <p:cNvSpPr/>
                  <p:nvPr/>
                </p:nvSpPr>
                <p:spPr>
                  <a:xfrm rot="5400000">
                    <a:off x="4631554" y="4999009"/>
                    <a:ext cx="188955" cy="607589"/>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69" name="Pentagon 168"/>
                  <p:cNvSpPr/>
                  <p:nvPr/>
                </p:nvSpPr>
                <p:spPr>
                  <a:xfrm rot="5400000">
                    <a:off x="3104789" y="4972014"/>
                    <a:ext cx="188957" cy="607589"/>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sp>
              <p:nvSpPr>
                <p:cNvPr id="157" name="Pentagon 156"/>
                <p:cNvSpPr/>
                <p:nvPr/>
              </p:nvSpPr>
              <p:spPr>
                <a:xfrm rot="5400000">
                  <a:off x="1030167" y="2592921"/>
                  <a:ext cx="532163" cy="607589"/>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cxnSp>
              <p:nvCxnSpPr>
                <p:cNvPr id="158" name="Curved Connector 157"/>
                <p:cNvCxnSpPr>
                  <a:stCxn id="152" idx="3"/>
                </p:cNvCxnSpPr>
                <p:nvPr/>
              </p:nvCxnSpPr>
              <p:spPr>
                <a:xfrm rot="16200000" flipH="1">
                  <a:off x="1258176" y="913726"/>
                  <a:ext cx="304643" cy="306394"/>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9" name="Curved Connector 158"/>
                <p:cNvCxnSpPr>
                  <a:endCxn id="157" idx="1"/>
                </p:cNvCxnSpPr>
                <p:nvPr/>
              </p:nvCxnSpPr>
              <p:spPr>
                <a:xfrm rot="5400000">
                  <a:off x="1266836" y="2048162"/>
                  <a:ext cx="609288" cy="555658"/>
                </a:xfrm>
                <a:prstGeom prst="curvedConnector3">
                  <a:avLst>
                    <a:gd name="adj1" fmla="val 3125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0" name="Curved Connector 159"/>
                <p:cNvCxnSpPr>
                  <a:stCxn id="168" idx="3"/>
                  <a:endCxn id="155" idx="1"/>
                </p:cNvCxnSpPr>
                <p:nvPr/>
              </p:nvCxnSpPr>
              <p:spPr>
                <a:xfrm rot="16200000" flipH="1">
                  <a:off x="3354535" y="2060834"/>
                  <a:ext cx="624713" cy="592011"/>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1" name="Curved Connector 160"/>
                <p:cNvCxnSpPr>
                  <a:stCxn id="153" idx="3"/>
                </p:cNvCxnSpPr>
                <p:nvPr/>
              </p:nvCxnSpPr>
              <p:spPr>
                <a:xfrm rot="16200000" flipH="1">
                  <a:off x="2616399" y="851565"/>
                  <a:ext cx="350918" cy="399866"/>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2" name="Curved Connector 161"/>
                <p:cNvCxnSpPr>
                  <a:stCxn id="154" idx="3"/>
                  <a:endCxn id="165" idx="1"/>
                </p:cNvCxnSpPr>
                <p:nvPr/>
              </p:nvCxnSpPr>
              <p:spPr>
                <a:xfrm rot="5400000">
                  <a:off x="3731393" y="1073352"/>
                  <a:ext cx="177388" cy="129825"/>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149" name="Can 148"/>
              <p:cNvSpPr/>
              <p:nvPr/>
            </p:nvSpPr>
            <p:spPr>
              <a:xfrm>
                <a:off x="1598060" y="154186"/>
                <a:ext cx="976300" cy="721837"/>
              </a:xfrm>
              <a:prstGeom prst="can">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50" name="Down Arrow 149"/>
              <p:cNvSpPr/>
              <p:nvPr/>
            </p:nvSpPr>
            <p:spPr>
              <a:xfrm>
                <a:off x="1982348" y="964307"/>
                <a:ext cx="207723" cy="181756"/>
              </a:xfrm>
              <a:prstGeom prst="downArrow">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grpSp>
          <p:nvGrpSpPr>
            <p:cNvPr id="36" name="Group 56"/>
            <p:cNvGrpSpPr>
              <a:grpSpLocks/>
            </p:cNvGrpSpPr>
            <p:nvPr/>
          </p:nvGrpSpPr>
          <p:grpSpPr bwMode="auto">
            <a:xfrm>
              <a:off x="3361990" y="3395656"/>
              <a:ext cx="2165237" cy="1176344"/>
              <a:chOff x="628650" y="342901"/>
              <a:chExt cx="4419600" cy="2857499"/>
            </a:xfrm>
          </p:grpSpPr>
          <p:sp>
            <p:nvSpPr>
              <p:cNvPr id="176" name="Rounded Rectangle 2"/>
              <p:cNvSpPr/>
              <p:nvPr/>
            </p:nvSpPr>
            <p:spPr>
              <a:xfrm>
                <a:off x="629342" y="728543"/>
                <a:ext cx="4419827" cy="2286757"/>
              </a:xfrm>
              <a:prstGeom prst="roundRect">
                <a:avLst/>
              </a:prstGeom>
            </p:spPr>
            <p:style>
              <a:lnRef idx="1">
                <a:schemeClr val="accent1"/>
              </a:lnRef>
              <a:fillRef idx="3">
                <a:schemeClr val="accent1"/>
              </a:fillRef>
              <a:effectRef idx="2">
                <a:schemeClr val="accent1"/>
              </a:effectRef>
              <a:fontRef idx="minor">
                <a:schemeClr val="lt1"/>
              </a:fontRef>
            </p:style>
            <p:txBody>
              <a:bodyPr anchor="b">
                <a:prstTxWarp prst="textNoShape">
                  <a:avLst/>
                </a:prstTxWarp>
              </a:bodyPr>
              <a:lstStyle/>
              <a:p>
                <a:pPr algn="ctr">
                  <a:defRPr/>
                </a:pPr>
                <a:endParaRPr lang="en-US" sz="2000">
                  <a:solidFill>
                    <a:srgbClr val="FFFFFF"/>
                  </a:solidFill>
                </a:endParaRPr>
              </a:p>
            </p:txBody>
          </p:sp>
          <p:sp>
            <p:nvSpPr>
              <p:cNvPr id="178" name="Pentagon 177"/>
              <p:cNvSpPr/>
              <p:nvPr/>
            </p:nvSpPr>
            <p:spPr>
              <a:xfrm rot="5400000">
                <a:off x="2326907" y="304408"/>
                <a:ext cx="532163" cy="609184"/>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80" name="Pentagon 179"/>
              <p:cNvSpPr/>
              <p:nvPr/>
            </p:nvSpPr>
            <p:spPr>
              <a:xfrm rot="5400000">
                <a:off x="3697572" y="2629728"/>
                <a:ext cx="532163" cy="609184"/>
              </a:xfrm>
              <a:prstGeom prst="homePlate">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nvGrpSpPr>
              <p:cNvPr id="37" name="Group 18"/>
              <p:cNvGrpSpPr>
                <a:grpSpLocks/>
              </p:cNvGrpSpPr>
              <p:nvPr/>
            </p:nvGrpSpPr>
            <p:grpSpPr bwMode="auto">
              <a:xfrm>
                <a:off x="1028700" y="1219201"/>
                <a:ext cx="3162300" cy="825500"/>
                <a:chOff x="2381250" y="4572000"/>
                <a:chExt cx="3162300" cy="825500"/>
              </a:xfrm>
            </p:grpSpPr>
            <p:sp>
              <p:nvSpPr>
                <p:cNvPr id="188" name="Rectangle 187"/>
                <p:cNvSpPr/>
                <p:nvPr/>
              </p:nvSpPr>
              <p:spPr>
                <a:xfrm>
                  <a:off x="2380456" y="4571084"/>
                  <a:ext cx="3162574" cy="686413"/>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91" name="Pentagon 190"/>
                <p:cNvSpPr/>
                <p:nvPr/>
              </p:nvSpPr>
              <p:spPr>
                <a:xfrm rot="5400000">
                  <a:off x="4249624" y="4368683"/>
                  <a:ext cx="188957" cy="609184"/>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92" name="Pentagon 191"/>
                <p:cNvSpPr/>
                <p:nvPr/>
              </p:nvSpPr>
              <p:spPr>
                <a:xfrm rot="5400000">
                  <a:off x="3523788" y="4360971"/>
                  <a:ext cx="188957" cy="609184"/>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93" name="Pentagon 192"/>
                <p:cNvSpPr/>
                <p:nvPr/>
              </p:nvSpPr>
              <p:spPr>
                <a:xfrm rot="5400000">
                  <a:off x="4628743" y="4997253"/>
                  <a:ext cx="188955" cy="609184"/>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94" name="Pentagon 193"/>
                <p:cNvSpPr/>
                <p:nvPr/>
              </p:nvSpPr>
              <p:spPr>
                <a:xfrm rot="5400000">
                  <a:off x="3105783" y="4970258"/>
                  <a:ext cx="188957" cy="609184"/>
                </a:xfrm>
                <a:prstGeom prst="homePlate">
                  <a:avLst/>
                </a:prstGeom>
                <a:solidFill>
                  <a:schemeClr val="accent6"/>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cxnSp>
            <p:nvCxnSpPr>
              <p:cNvPr id="185" name="Curved Connector 184"/>
              <p:cNvCxnSpPr>
                <a:stCxn id="193" idx="3"/>
                <a:endCxn id="180" idx="1"/>
              </p:cNvCxnSpPr>
              <p:nvPr/>
            </p:nvCxnSpPr>
            <p:spPr>
              <a:xfrm rot="16200000" flipH="1">
                <a:off x="3356427" y="2061010"/>
                <a:ext cx="624713" cy="589742"/>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6" name="Curved Connector 185"/>
              <p:cNvCxnSpPr>
                <a:stCxn id="178" idx="3"/>
              </p:cNvCxnSpPr>
              <p:nvPr/>
            </p:nvCxnSpPr>
            <p:spPr>
              <a:xfrm rot="16200000" flipH="1">
                <a:off x="2616813" y="851257"/>
                <a:ext cx="350918" cy="398563"/>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195" name="Can 194"/>
            <p:cNvSpPr/>
            <p:nvPr/>
          </p:nvSpPr>
          <p:spPr>
            <a:xfrm>
              <a:off x="971556" y="1477963"/>
              <a:ext cx="296863" cy="220662"/>
            </a:xfrm>
            <a:prstGeom prst="can">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96" name="Can 195"/>
            <p:cNvSpPr/>
            <p:nvPr/>
          </p:nvSpPr>
          <p:spPr>
            <a:xfrm>
              <a:off x="1798643" y="1477963"/>
              <a:ext cx="296862" cy="220662"/>
            </a:xfrm>
            <a:prstGeom prst="can">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97" name="Can 196"/>
            <p:cNvSpPr/>
            <p:nvPr/>
          </p:nvSpPr>
          <p:spPr>
            <a:xfrm>
              <a:off x="2378080" y="1477963"/>
              <a:ext cx="296863" cy="220662"/>
            </a:xfrm>
            <a:prstGeom prst="can">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sp>
          <p:nvSpPr>
            <p:cNvPr id="199" name="Can 198"/>
            <p:cNvSpPr/>
            <p:nvPr/>
          </p:nvSpPr>
          <p:spPr>
            <a:xfrm>
              <a:off x="3205167" y="1477963"/>
              <a:ext cx="296862" cy="220662"/>
            </a:xfrm>
            <a:prstGeom prst="can">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b="1">
                <a:solidFill>
                  <a:srgbClr val="FFFFFF"/>
                </a:solidFill>
              </a:endParaRPr>
            </a:p>
          </p:txBody>
        </p:sp>
        <p:sp>
          <p:nvSpPr>
            <p:cNvPr id="200" name="Can 199"/>
            <p:cNvSpPr/>
            <p:nvPr/>
          </p:nvSpPr>
          <p:spPr>
            <a:xfrm>
              <a:off x="3908429" y="1477963"/>
              <a:ext cx="296863" cy="220662"/>
            </a:xfrm>
            <a:prstGeom prst="can">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b="1">
                <a:solidFill>
                  <a:srgbClr val="FFFFFF"/>
                </a:solidFill>
              </a:endParaRPr>
            </a:p>
          </p:txBody>
        </p:sp>
        <p:sp>
          <p:nvSpPr>
            <p:cNvPr id="201" name="Can 200"/>
            <p:cNvSpPr/>
            <p:nvPr/>
          </p:nvSpPr>
          <p:spPr>
            <a:xfrm>
              <a:off x="4752978" y="1477963"/>
              <a:ext cx="296863" cy="220662"/>
            </a:xfrm>
            <a:prstGeom prst="can">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b="1">
                <a:solidFill>
                  <a:srgbClr val="FFFFFF"/>
                </a:solidFill>
              </a:endParaRPr>
            </a:p>
          </p:txBody>
        </p:sp>
        <p:sp>
          <p:nvSpPr>
            <p:cNvPr id="202" name="Can 201"/>
            <p:cNvSpPr/>
            <p:nvPr/>
          </p:nvSpPr>
          <p:spPr>
            <a:xfrm>
              <a:off x="5314952" y="1477963"/>
              <a:ext cx="296863" cy="220662"/>
            </a:xfrm>
            <a:prstGeom prst="can">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b="1">
                <a:solidFill>
                  <a:srgbClr val="FFFFFF"/>
                </a:solidFill>
              </a:endParaRPr>
            </a:p>
          </p:txBody>
        </p:sp>
        <p:sp>
          <p:nvSpPr>
            <p:cNvPr id="203" name="Can 202"/>
            <p:cNvSpPr/>
            <p:nvPr/>
          </p:nvSpPr>
          <p:spPr>
            <a:xfrm>
              <a:off x="6159502" y="1477963"/>
              <a:ext cx="296863" cy="220662"/>
            </a:xfrm>
            <a:prstGeom prst="can">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b="1">
                <a:solidFill>
                  <a:srgbClr val="FFFFFF"/>
                </a:solidFill>
              </a:endParaRPr>
            </a:p>
          </p:txBody>
        </p:sp>
        <p:sp>
          <p:nvSpPr>
            <p:cNvPr id="204" name="Can 203"/>
            <p:cNvSpPr/>
            <p:nvPr/>
          </p:nvSpPr>
          <p:spPr>
            <a:xfrm>
              <a:off x="6862764" y="1477963"/>
              <a:ext cx="296862" cy="220662"/>
            </a:xfrm>
            <a:prstGeom prst="can">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b="1">
                <a:solidFill>
                  <a:srgbClr val="FFFFFF"/>
                </a:solidFill>
              </a:endParaRPr>
            </a:p>
          </p:txBody>
        </p:sp>
        <p:sp>
          <p:nvSpPr>
            <p:cNvPr id="205" name="Can 204"/>
            <p:cNvSpPr/>
            <p:nvPr/>
          </p:nvSpPr>
          <p:spPr>
            <a:xfrm>
              <a:off x="7705725" y="1477963"/>
              <a:ext cx="296863" cy="220662"/>
            </a:xfrm>
            <a:prstGeom prst="can">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b="1">
                <a:solidFill>
                  <a:srgbClr val="FFFFFF"/>
                </a:solidFill>
              </a:endParaRPr>
            </a:p>
          </p:txBody>
        </p:sp>
        <p:cxnSp>
          <p:nvCxnSpPr>
            <p:cNvPr id="207" name="Straight Arrow Connector 206"/>
            <p:cNvCxnSpPr>
              <a:stCxn id="196" idx="3"/>
            </p:cNvCxnSpPr>
            <p:nvPr/>
          </p:nvCxnSpPr>
          <p:spPr>
            <a:xfrm rot="16200000" flipH="1">
              <a:off x="2303467" y="1343026"/>
              <a:ext cx="1697038" cy="2408235"/>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cxnSp>
          <p:nvCxnSpPr>
            <p:cNvPr id="208" name="Straight Arrow Connector 207"/>
            <p:cNvCxnSpPr>
              <a:stCxn id="205" idx="3"/>
            </p:cNvCxnSpPr>
            <p:nvPr/>
          </p:nvCxnSpPr>
          <p:spPr>
            <a:xfrm rot="5400000">
              <a:off x="5240340" y="781051"/>
              <a:ext cx="1697038" cy="3532184"/>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cxnSp>
          <p:nvCxnSpPr>
            <p:cNvPr id="209" name="Straight Arrow Connector 208"/>
            <p:cNvCxnSpPr>
              <a:stCxn id="201" idx="3"/>
            </p:cNvCxnSpPr>
            <p:nvPr/>
          </p:nvCxnSpPr>
          <p:spPr>
            <a:xfrm rot="5400000">
              <a:off x="3763172" y="2258219"/>
              <a:ext cx="1697038" cy="577850"/>
            </a:xfrm>
            <a:prstGeom prst="straightConnector1">
              <a:avLst/>
            </a:prstGeom>
            <a:ln w="25400" cap="flat" cmpd="sng" algn="ctr">
              <a:solidFill>
                <a:schemeClr val="accent1"/>
              </a:solidFill>
              <a:prstDash val="dash"/>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210" name="Straight Arrow Connector 209"/>
            <p:cNvCxnSpPr>
              <a:stCxn id="199" idx="3"/>
            </p:cNvCxnSpPr>
            <p:nvPr/>
          </p:nvCxnSpPr>
          <p:spPr>
            <a:xfrm rot="16200000" flipH="1">
              <a:off x="2990061" y="2062956"/>
              <a:ext cx="1697038" cy="968374"/>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cxnSp>
          <p:nvCxnSpPr>
            <p:cNvPr id="211" name="Straight Arrow Connector 210"/>
            <p:cNvCxnSpPr>
              <a:stCxn id="203" idx="3"/>
            </p:cNvCxnSpPr>
            <p:nvPr/>
          </p:nvCxnSpPr>
          <p:spPr>
            <a:xfrm rot="5400000">
              <a:off x="4364040" y="1508126"/>
              <a:ext cx="1752600" cy="2133598"/>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sp>
          <p:nvSpPr>
            <p:cNvPr id="46121" name="TextBox 227"/>
            <p:cNvSpPr txBox="1">
              <a:spLocks noChangeArrowheads="1"/>
            </p:cNvSpPr>
            <p:nvPr/>
          </p:nvSpPr>
          <p:spPr bwMode="auto">
            <a:xfrm>
              <a:off x="4038600" y="304800"/>
              <a:ext cx="698930" cy="2190207"/>
            </a:xfrm>
            <a:prstGeom prst="rect">
              <a:avLst/>
            </a:prstGeom>
            <a:noFill/>
            <a:ln w="9525">
              <a:noFill/>
              <a:miter lim="800000"/>
              <a:headEnd/>
              <a:tailEnd/>
            </a:ln>
          </p:spPr>
          <p:txBody>
            <a:bodyPr wrap="square">
              <a:prstTxWarp prst="textNoShape">
                <a:avLst/>
              </a:prstTxWarp>
              <a:spAutoFit/>
            </a:bodyPr>
            <a:lstStyle/>
            <a:p>
              <a:r>
                <a:rPr lang="en-US" sz="6600"/>
                <a:t>…</a:t>
              </a:r>
            </a:p>
          </p:txBody>
        </p:sp>
      </p:grpSp>
      <p:sp>
        <p:nvSpPr>
          <p:cNvPr id="46085" name="TextBox 170"/>
          <p:cNvSpPr txBox="1">
            <a:spLocks noChangeArrowheads="1"/>
          </p:cNvSpPr>
          <p:nvPr/>
        </p:nvSpPr>
        <p:spPr bwMode="auto">
          <a:xfrm>
            <a:off x="-76200" y="990600"/>
            <a:ext cx="1974238" cy="1250086"/>
          </a:xfrm>
          <a:prstGeom prst="rect">
            <a:avLst/>
          </a:prstGeom>
          <a:noFill/>
          <a:ln w="9525">
            <a:noFill/>
            <a:miter lim="800000"/>
            <a:headEnd/>
            <a:tailEnd/>
          </a:ln>
        </p:spPr>
        <p:txBody>
          <a:bodyPr wrap="square">
            <a:prstTxWarp prst="textNoShape">
              <a:avLst/>
            </a:prstTxWarp>
            <a:spAutoFit/>
          </a:bodyPr>
          <a:lstStyle/>
          <a:p>
            <a:pPr marL="514350" indent="-514350" algn="ctr">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i="1" dirty="0" smtClean="0">
                <a:solidFill>
                  <a:schemeClr val="tx1"/>
                </a:solidFill>
              </a:rPr>
              <a:t>1000</a:t>
            </a:r>
          </a:p>
          <a:p>
            <a:pPr marL="514350" indent="-514350" algn="ctr">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i="1" dirty="0" smtClean="0">
                <a:solidFill>
                  <a:schemeClr val="tx1"/>
                </a:solidFill>
              </a:rPr>
              <a:t>Runs of the</a:t>
            </a:r>
          </a:p>
          <a:p>
            <a:pPr marL="514350" indent="-514350" algn="ctr">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i="1" dirty="0" smtClean="0">
                <a:solidFill>
                  <a:schemeClr val="tx1"/>
                </a:solidFill>
              </a:rPr>
              <a:t>“predict”</a:t>
            </a:r>
          </a:p>
          <a:p>
            <a:pPr marL="514350" indent="-514350" algn="ctr">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i="1" dirty="0" smtClean="0">
                <a:solidFill>
                  <a:schemeClr val="tx1"/>
                </a:solidFill>
              </a:rPr>
              <a:t>application</a:t>
            </a:r>
            <a:endParaRPr lang="en-US" sz="2000" i="1" dirty="0">
              <a:solidFill>
                <a:schemeClr val="tx1"/>
              </a:solidFill>
            </a:endParaRPr>
          </a:p>
        </p:txBody>
      </p:sp>
      <p:sp>
        <p:nvSpPr>
          <p:cNvPr id="46086" name="TextBox 171"/>
          <p:cNvSpPr txBox="1">
            <a:spLocks noChangeArrowheads="1"/>
          </p:cNvSpPr>
          <p:nvPr/>
        </p:nvSpPr>
        <p:spPr bwMode="auto">
          <a:xfrm>
            <a:off x="2603178" y="4226516"/>
            <a:ext cx="1565775" cy="359073"/>
          </a:xfrm>
          <a:prstGeom prst="rect">
            <a:avLst/>
          </a:prstGeom>
          <a:noFill/>
          <a:ln w="9525">
            <a:noFill/>
            <a:miter lim="800000"/>
            <a:headEnd/>
            <a:tailEnd/>
          </a:ln>
        </p:spPr>
        <p:txBody>
          <a:bodyPr wrap="square">
            <a:prstTxWarp prst="textNoShape">
              <a:avLst/>
            </a:prstTxWarp>
            <a:spAutoFit/>
          </a:bodyPr>
          <a:lstStyle/>
          <a:p>
            <a:pPr marL="514350" indent="-514350" algn="ctr">
              <a:lnSpc>
                <a:spcPct val="84000"/>
              </a:lnSpc>
              <a:spcBef>
                <a:spcPts val="300"/>
              </a:spcBef>
              <a:buClr>
                <a:srgbClr val="F5F4ED"/>
              </a:buClr>
              <a:buSzPct val="75000"/>
              <a:tabLst>
                <a:tab pos="341313" algn="l"/>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i="1">
                <a:solidFill>
                  <a:schemeClr val="tx1"/>
                </a:solidFill>
              </a:rPr>
              <a:t>Analyze()</a:t>
            </a:r>
          </a:p>
        </p:txBody>
      </p:sp>
      <p:sp>
        <p:nvSpPr>
          <p:cNvPr id="173" name="Document 172"/>
          <p:cNvSpPr/>
          <p:nvPr/>
        </p:nvSpPr>
        <p:spPr>
          <a:xfrm>
            <a:off x="5326264" y="4885661"/>
            <a:ext cx="612694" cy="559981"/>
          </a:xfrm>
          <a:prstGeom prst="flowChartDocument">
            <a:avLst/>
          </a:prstGeom>
          <a:solidFill>
            <a:srgbClr val="008000">
              <a:alpha val="79000"/>
            </a:srgbClr>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2000">
              <a:solidFill>
                <a:srgbClr val="FFFFFF"/>
              </a:solidFill>
            </a:endParaRPr>
          </a:p>
        </p:txBody>
      </p:sp>
      <p:grpSp>
        <p:nvGrpSpPr>
          <p:cNvPr id="38" name="Group 155"/>
          <p:cNvGrpSpPr>
            <a:grpSpLocks/>
          </p:cNvGrpSpPr>
          <p:nvPr/>
        </p:nvGrpSpPr>
        <p:grpSpPr bwMode="auto">
          <a:xfrm>
            <a:off x="3215872" y="2085754"/>
            <a:ext cx="3676166" cy="1979328"/>
            <a:chOff x="304800" y="2286000"/>
            <a:chExt cx="8839200" cy="4060943"/>
          </a:xfrm>
        </p:grpSpPr>
        <p:grpSp>
          <p:nvGrpSpPr>
            <p:cNvPr id="39" name="Group 12"/>
            <p:cNvGrpSpPr>
              <a:grpSpLocks/>
            </p:cNvGrpSpPr>
            <p:nvPr/>
          </p:nvGrpSpPr>
          <p:grpSpPr bwMode="auto">
            <a:xfrm>
              <a:off x="304800" y="2357438"/>
              <a:ext cx="3429000" cy="3989505"/>
              <a:chOff x="3200400" y="1828800"/>
              <a:chExt cx="3429000" cy="3989777"/>
            </a:xfrm>
          </p:grpSpPr>
          <p:pic>
            <p:nvPicPr>
              <p:cNvPr id="46097" name="Picture 4" descr="C:\Documents and Settings\Glen Hocky\Desktop\Files\UofC\Lab\sc09\pictures\af7_overlay.png"/>
              <p:cNvPicPr>
                <a:picLocks noChangeAspect="1" noChangeArrowheads="1"/>
              </p:cNvPicPr>
              <p:nvPr/>
            </p:nvPicPr>
            <p:blipFill>
              <a:blip r:embed="rId2"/>
              <a:srcRect l="19354" t="12903" r="12903" b="19354"/>
              <a:stretch>
                <a:fillRect/>
              </a:stretch>
            </p:blipFill>
            <p:spPr bwMode="auto">
              <a:xfrm>
                <a:off x="3200400" y="1828800"/>
                <a:ext cx="3429000" cy="3429000"/>
              </a:xfrm>
              <a:prstGeom prst="rect">
                <a:avLst/>
              </a:prstGeom>
              <a:noFill/>
              <a:ln w="9525">
                <a:noFill/>
                <a:miter lim="800000"/>
                <a:headEnd/>
                <a:tailEnd/>
              </a:ln>
            </p:spPr>
          </p:pic>
          <p:sp>
            <p:nvSpPr>
              <p:cNvPr id="46098" name="TextBox 10"/>
              <p:cNvSpPr txBox="1">
                <a:spLocks noChangeArrowheads="1"/>
              </p:cNvSpPr>
              <p:nvPr/>
            </p:nvSpPr>
            <p:spPr bwMode="auto">
              <a:xfrm>
                <a:off x="3886200" y="5029199"/>
                <a:ext cx="990600" cy="789378"/>
              </a:xfrm>
              <a:prstGeom prst="rect">
                <a:avLst/>
              </a:prstGeom>
              <a:noFill/>
              <a:ln w="9525">
                <a:noFill/>
                <a:miter lim="800000"/>
                <a:headEnd/>
                <a:tailEnd/>
              </a:ln>
            </p:spPr>
            <p:txBody>
              <a:bodyPr wrap="square">
                <a:prstTxWarp prst="textNoShape">
                  <a:avLst/>
                </a:prstTxWarp>
                <a:spAutoFit/>
              </a:bodyPr>
              <a:lstStyle/>
              <a:p>
                <a:endParaRPr lang="en-US" sz="2000">
                  <a:latin typeface="Calibri" charset="0"/>
                </a:endParaRPr>
              </a:p>
            </p:txBody>
          </p:sp>
          <p:sp>
            <p:nvSpPr>
              <p:cNvPr id="46099" name="TextBox 11"/>
              <p:cNvSpPr txBox="1">
                <a:spLocks noChangeArrowheads="1"/>
              </p:cNvSpPr>
              <p:nvPr/>
            </p:nvSpPr>
            <p:spPr bwMode="auto">
              <a:xfrm>
                <a:off x="4038600" y="5029196"/>
                <a:ext cx="990600" cy="429421"/>
              </a:xfrm>
              <a:prstGeom prst="rect">
                <a:avLst/>
              </a:prstGeom>
              <a:noFill/>
              <a:ln w="9525">
                <a:noFill/>
                <a:miter lim="800000"/>
                <a:headEnd/>
                <a:tailEnd/>
              </a:ln>
            </p:spPr>
            <p:txBody>
              <a:bodyPr wrap="square">
                <a:prstTxWarp prst="textNoShape">
                  <a:avLst/>
                </a:prstTxWarp>
                <a:spAutoFit/>
              </a:bodyPr>
              <a:lstStyle/>
              <a:p>
                <a:r>
                  <a:rPr lang="en-US" sz="800">
                    <a:solidFill>
                      <a:schemeClr val="tx1"/>
                    </a:solidFill>
                    <a:latin typeface="Calibri" charset="0"/>
                  </a:rPr>
                  <a:t>T1af7</a:t>
                </a:r>
              </a:p>
            </p:txBody>
          </p:sp>
        </p:grpSp>
        <p:grpSp>
          <p:nvGrpSpPr>
            <p:cNvPr id="41" name="Group 7"/>
            <p:cNvGrpSpPr>
              <a:grpSpLocks/>
            </p:cNvGrpSpPr>
            <p:nvPr/>
          </p:nvGrpSpPr>
          <p:grpSpPr bwMode="auto">
            <a:xfrm>
              <a:off x="5486400" y="2286000"/>
              <a:ext cx="3657600" cy="3957419"/>
              <a:chOff x="152400" y="2057400"/>
              <a:chExt cx="3657607" cy="3957427"/>
            </a:xfrm>
          </p:grpSpPr>
          <p:pic>
            <p:nvPicPr>
              <p:cNvPr id="46095" name="Picture 2" descr="C:\Documents and Settings\Glen Hocky\Desktop\Files\UofC\Lab\sc09\pictures\r69_overlay.png"/>
              <p:cNvPicPr>
                <a:picLocks noChangeAspect="1" noChangeArrowheads="1"/>
              </p:cNvPicPr>
              <p:nvPr/>
            </p:nvPicPr>
            <p:blipFill>
              <a:blip r:embed="rId3"/>
              <a:srcRect/>
              <a:stretch>
                <a:fillRect/>
              </a:stretch>
            </p:blipFill>
            <p:spPr bwMode="auto">
              <a:xfrm>
                <a:off x="152400" y="2057400"/>
                <a:ext cx="3657607" cy="3657607"/>
              </a:xfrm>
              <a:prstGeom prst="rect">
                <a:avLst/>
              </a:prstGeom>
              <a:noFill/>
              <a:ln w="9525">
                <a:noFill/>
                <a:miter lim="800000"/>
                <a:headEnd/>
                <a:tailEnd/>
              </a:ln>
            </p:spPr>
          </p:pic>
          <p:sp>
            <p:nvSpPr>
              <p:cNvPr id="46096" name="TextBox 6"/>
              <p:cNvSpPr txBox="1">
                <a:spLocks noChangeArrowheads="1"/>
              </p:cNvSpPr>
              <p:nvPr/>
            </p:nvSpPr>
            <p:spPr bwMode="auto">
              <a:xfrm>
                <a:off x="1447799" y="5348006"/>
                <a:ext cx="990602" cy="666821"/>
              </a:xfrm>
              <a:prstGeom prst="rect">
                <a:avLst/>
              </a:prstGeom>
              <a:noFill/>
              <a:ln w="9525">
                <a:noFill/>
                <a:miter lim="800000"/>
                <a:headEnd/>
                <a:tailEnd/>
              </a:ln>
            </p:spPr>
            <p:txBody>
              <a:bodyPr wrap="square">
                <a:prstTxWarp prst="textNoShape">
                  <a:avLst/>
                </a:prstTxWarp>
                <a:spAutoFit/>
              </a:bodyPr>
              <a:lstStyle/>
              <a:p>
                <a:r>
                  <a:rPr lang="en-US" sz="800">
                    <a:solidFill>
                      <a:srgbClr val="000000"/>
                    </a:solidFill>
                    <a:latin typeface="Calibri" charset="0"/>
                  </a:rPr>
                  <a:t>T1r69</a:t>
                </a:r>
              </a:p>
            </p:txBody>
          </p:sp>
        </p:grpSp>
        <p:grpSp>
          <p:nvGrpSpPr>
            <p:cNvPr id="42" name="Group 15"/>
            <p:cNvGrpSpPr>
              <a:grpSpLocks/>
            </p:cNvGrpSpPr>
            <p:nvPr/>
          </p:nvGrpSpPr>
          <p:grpSpPr bwMode="auto">
            <a:xfrm>
              <a:off x="3352800" y="2738438"/>
              <a:ext cx="2819400" cy="3279926"/>
              <a:chOff x="3276597" y="2438397"/>
              <a:chExt cx="2819403" cy="3279609"/>
            </a:xfrm>
          </p:grpSpPr>
          <p:pic>
            <p:nvPicPr>
              <p:cNvPr id="46093" name="Picture 5" descr="C:\Documents and Settings\Glen Hocky\Desktop\Files\UofC\Lab\sc09\pictures\b72_overlay.png"/>
              <p:cNvPicPr>
                <a:picLocks noChangeAspect="1" noChangeArrowheads="1"/>
              </p:cNvPicPr>
              <p:nvPr/>
            </p:nvPicPr>
            <p:blipFill>
              <a:blip r:embed="rId4"/>
              <a:srcRect/>
              <a:stretch>
                <a:fillRect/>
              </a:stretch>
            </p:blipFill>
            <p:spPr bwMode="auto">
              <a:xfrm>
                <a:off x="3276597" y="2438397"/>
                <a:ext cx="2819403" cy="2819403"/>
              </a:xfrm>
              <a:prstGeom prst="rect">
                <a:avLst/>
              </a:prstGeom>
              <a:noFill/>
              <a:ln w="9525">
                <a:noFill/>
                <a:miter lim="800000"/>
                <a:headEnd/>
                <a:tailEnd/>
              </a:ln>
            </p:spPr>
          </p:pic>
          <p:sp>
            <p:nvSpPr>
              <p:cNvPr id="46094" name="TextBox 14"/>
              <p:cNvSpPr txBox="1">
                <a:spLocks noChangeArrowheads="1"/>
              </p:cNvSpPr>
              <p:nvPr/>
            </p:nvSpPr>
            <p:spPr bwMode="auto">
              <a:xfrm>
                <a:off x="3993440" y="5288656"/>
                <a:ext cx="1309512" cy="429350"/>
              </a:xfrm>
              <a:prstGeom prst="rect">
                <a:avLst/>
              </a:prstGeom>
              <a:noFill/>
              <a:ln w="9525">
                <a:noFill/>
                <a:miter lim="800000"/>
                <a:headEnd/>
                <a:tailEnd/>
              </a:ln>
            </p:spPr>
            <p:txBody>
              <a:bodyPr wrap="square">
                <a:prstTxWarp prst="textNoShape">
                  <a:avLst/>
                </a:prstTxWarp>
                <a:spAutoFit/>
              </a:bodyPr>
              <a:lstStyle/>
              <a:p>
                <a:r>
                  <a:rPr lang="en-US" sz="800">
                    <a:solidFill>
                      <a:srgbClr val="000000"/>
                    </a:solidFill>
                    <a:latin typeface="Calibri" charset="0"/>
                  </a:rPr>
                  <a:t>T1b72</a:t>
                </a:r>
              </a:p>
            </p:txBody>
          </p:sp>
        </p:grpSp>
      </p:grpSp>
      <p:pic>
        <p:nvPicPr>
          <p:cNvPr id="46089" name="Picture 6"/>
          <p:cNvPicPr>
            <a:picLocks noChangeAspect="1" noChangeArrowheads="1"/>
          </p:cNvPicPr>
          <p:nvPr/>
        </p:nvPicPr>
        <p:blipFill>
          <a:blip r:embed="rId5"/>
          <a:srcRect/>
          <a:stretch>
            <a:fillRect/>
          </a:stretch>
        </p:blipFill>
        <p:spPr bwMode="auto">
          <a:xfrm>
            <a:off x="6007036" y="3345712"/>
            <a:ext cx="3086164" cy="2379921"/>
          </a:xfrm>
          <a:prstGeom prst="rect">
            <a:avLst/>
          </a:prstGeom>
          <a:noFill/>
          <a:ln w="9525">
            <a:noFill/>
            <a:miter lim="800000"/>
            <a:headEnd/>
            <a:tailEnd/>
          </a:ln>
        </p:spPr>
      </p:pic>
      <p:sp>
        <p:nvSpPr>
          <p:cNvPr id="171" name="Title 170"/>
          <p:cNvSpPr>
            <a:spLocks noGrp="1"/>
          </p:cNvSpPr>
          <p:nvPr>
            <p:ph type="title"/>
          </p:nvPr>
        </p:nvSpPr>
        <p:spPr/>
        <p:txBody>
          <a:bodyPr>
            <a:normAutofit/>
          </a:bodyPr>
          <a:lstStyle/>
          <a:p>
            <a:r>
              <a:rPr lang="en-US" dirty="0" smtClean="0"/>
              <a:t>Large scale parallelization with simple loops</a:t>
            </a:r>
            <a:endParaRPr lang="en-US" dirty="0"/>
          </a:p>
        </p:txBody>
      </p:sp>
      <p:sp>
        <p:nvSpPr>
          <p:cNvPr id="170" name="Slide Number Placeholder 169"/>
          <p:cNvSpPr>
            <a:spLocks noGrp="1"/>
          </p:cNvSpPr>
          <p:nvPr>
            <p:ph type="sldNum" sz="quarter" idx="12"/>
          </p:nvPr>
        </p:nvSpPr>
        <p:spPr/>
        <p:txBody>
          <a:bodyPr/>
          <a:lstStyle/>
          <a:p>
            <a:pPr>
              <a:defRPr/>
            </a:pPr>
            <a:fld id="{BD815F56-630E-7E4B-8F2C-15A1EE33C21F}" type="slidenum">
              <a:rPr lang="en-US" smtClean="0"/>
              <a:pPr>
                <a:defRPr/>
              </a:pPr>
              <a:t>13</a:t>
            </a:fld>
            <a:endParaRPr lang="en-US"/>
          </a:p>
        </p:txBody>
      </p:sp>
      <p:sp>
        <p:nvSpPr>
          <p:cNvPr id="172" name="Footer Placeholder 171"/>
          <p:cNvSpPr>
            <a:spLocks noGrp="1"/>
          </p:cNvSpPr>
          <p:nvPr>
            <p:ph type="ftr" sz="quarter" idx="11"/>
          </p:nvPr>
        </p:nvSpPr>
        <p:spPr/>
        <p:txBody>
          <a:bodyPr/>
          <a:lstStyle/>
          <a:p>
            <a:pPr>
              <a:defRPr/>
            </a:pPr>
            <a:r>
              <a:rPr lang="en-US" smtClean="0"/>
              <a:t>www.ci.uchicago.edu/swift    www.mcs.anl.gov/exm</a:t>
            </a:r>
            <a:endParaRPr lang="en-US"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Rectangle 1026"/>
          <p:cNvSpPr>
            <a:spLocks noGrp="1" noChangeArrowheads="1"/>
          </p:cNvSpPr>
          <p:nvPr>
            <p:ph type="title"/>
          </p:nvPr>
        </p:nvSpPr>
        <p:spPr/>
        <p:txBody>
          <a:bodyPr>
            <a:normAutofit fontScale="90000"/>
          </a:bodyPr>
          <a:lstStyle/>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3600" dirty="0" smtClean="0"/>
              <a:t>Nested parallel prediction loops in </a:t>
            </a:r>
            <a:r>
              <a:rPr lang="en-GB" sz="3600" i="1" dirty="0" smtClean="0"/>
              <a:t>Swift</a:t>
            </a:r>
          </a:p>
        </p:txBody>
      </p:sp>
      <p:sp>
        <p:nvSpPr>
          <p:cNvPr id="59396" name="Slide Number Placeholder 3"/>
          <p:cNvSpPr>
            <a:spLocks noGrp="1"/>
          </p:cNvSpPr>
          <p:nvPr>
            <p:ph type="sldNum" sz="quarter" idx="12"/>
          </p:nvPr>
        </p:nvSpPr>
        <p:spPr bwMode="auto">
          <a:noFill/>
          <a:ln>
            <a:miter lim="800000"/>
            <a:headEnd/>
            <a:tailEnd/>
          </a:ln>
        </p:spPr>
        <p:txBody>
          <a:bodyPr/>
          <a:lstStyle/>
          <a:p>
            <a:fld id="{44491FB2-8B66-6047-B9F5-5377459977E9}" type="slidenum">
              <a:rPr lang="en-GB"/>
              <a:pPr/>
              <a:t>14</a:t>
            </a:fld>
            <a:endParaRPr lang="en-GB"/>
          </a:p>
        </p:txBody>
      </p:sp>
      <p:sp>
        <p:nvSpPr>
          <p:cNvPr id="59395" name="Rectangle 1027"/>
          <p:cNvSpPr>
            <a:spLocks noGrp="1" noChangeArrowheads="1"/>
          </p:cNvSpPr>
          <p:nvPr>
            <p:ph sz="quarter" idx="4294967295"/>
          </p:nvPr>
        </p:nvSpPr>
        <p:spPr>
          <a:xfrm>
            <a:off x="0" y="990600"/>
            <a:ext cx="8553450" cy="5257800"/>
          </a:xfrm>
        </p:spPr>
        <p:txBody>
          <a:bodyPr>
            <a:noAutofit/>
          </a:bodyPr>
          <a:lstStyle/>
          <a:p>
            <a:pPr marL="457200" indent="-457200" eaLnBrk="1" hangingPunct="1">
              <a:lnSpc>
                <a:spcPct val="90000"/>
              </a:lnSpc>
              <a:spcBef>
                <a:spcPct val="0"/>
              </a:spcBef>
              <a:buClr>
                <a:srgbClr val="F5F4ED"/>
              </a:buClr>
              <a:buFont typeface="Calibri" charset="0"/>
              <a:buAutoNum type="arabicPeriod"/>
            </a:pPr>
            <a:r>
              <a:rPr lang="en-US" sz="2400" dirty="0" smtClean="0"/>
              <a:t>Sweep( )</a:t>
            </a:r>
          </a:p>
          <a:p>
            <a:pPr marL="457200" indent="-457200" eaLnBrk="1" hangingPunct="1">
              <a:lnSpc>
                <a:spcPct val="90000"/>
              </a:lnSpc>
              <a:spcBef>
                <a:spcPct val="0"/>
              </a:spcBef>
              <a:buClr>
                <a:srgbClr val="F5F4ED"/>
              </a:buClr>
              <a:buFont typeface="Calibri" charset="0"/>
              <a:buAutoNum type="arabicPeriod"/>
            </a:pPr>
            <a:r>
              <a:rPr lang="en-US" sz="2400" dirty="0" smtClean="0"/>
              <a:t>{</a:t>
            </a:r>
          </a:p>
          <a:p>
            <a:pPr marL="457200" indent="-457200" eaLnBrk="1" hangingPunct="1">
              <a:lnSpc>
                <a:spcPct val="90000"/>
              </a:lnSpc>
              <a:spcBef>
                <a:spcPct val="0"/>
              </a:spcBef>
              <a:buClr>
                <a:srgbClr val="F5F4ED"/>
              </a:buClr>
              <a:buFont typeface="Calibri" charset="0"/>
              <a:buAutoNum type="arabicPeriod"/>
            </a:pPr>
            <a:r>
              <a:rPr lang="en-US" sz="2400" dirty="0" smtClean="0"/>
              <a:t>   </a:t>
            </a:r>
            <a:r>
              <a:rPr lang="en-US" sz="2400" dirty="0" err="1" smtClean="0"/>
              <a:t>int</a:t>
            </a:r>
            <a:r>
              <a:rPr lang="en-US" sz="2400" dirty="0" smtClean="0"/>
              <a:t> </a:t>
            </a:r>
            <a:r>
              <a:rPr lang="en-US" sz="2400" dirty="0" err="1" smtClean="0"/>
              <a:t>nSim</a:t>
            </a:r>
            <a:r>
              <a:rPr lang="en-US" sz="2400" dirty="0" smtClean="0"/>
              <a:t> = 1000;</a:t>
            </a:r>
          </a:p>
          <a:p>
            <a:pPr marL="457200" indent="-457200" eaLnBrk="1" hangingPunct="1">
              <a:lnSpc>
                <a:spcPct val="90000"/>
              </a:lnSpc>
              <a:spcBef>
                <a:spcPct val="0"/>
              </a:spcBef>
              <a:buClr>
                <a:srgbClr val="F5F4ED"/>
              </a:buClr>
              <a:buFont typeface="Calibri" charset="0"/>
              <a:buAutoNum type="arabicPeriod"/>
            </a:pPr>
            <a:r>
              <a:rPr lang="en-US" sz="2400" dirty="0" smtClean="0"/>
              <a:t>   </a:t>
            </a:r>
            <a:r>
              <a:rPr lang="en-US" sz="2400" dirty="0" err="1" smtClean="0"/>
              <a:t>int</a:t>
            </a:r>
            <a:r>
              <a:rPr lang="en-US" sz="2400" dirty="0" smtClean="0"/>
              <a:t> </a:t>
            </a:r>
            <a:r>
              <a:rPr lang="en-US" sz="2400" dirty="0" err="1" smtClean="0"/>
              <a:t>maxRounds</a:t>
            </a:r>
            <a:r>
              <a:rPr lang="en-US" sz="2400" dirty="0" smtClean="0"/>
              <a:t> = 3;</a:t>
            </a:r>
          </a:p>
          <a:p>
            <a:pPr marL="457200" indent="-457200" eaLnBrk="1" hangingPunct="1">
              <a:lnSpc>
                <a:spcPct val="90000"/>
              </a:lnSpc>
              <a:spcBef>
                <a:spcPct val="0"/>
              </a:spcBef>
              <a:buClr>
                <a:srgbClr val="F5F4ED"/>
              </a:buClr>
              <a:buFont typeface="Calibri" charset="0"/>
              <a:buAutoNum type="arabicPeriod"/>
            </a:pPr>
            <a:r>
              <a:rPr lang="en-US" sz="2400" dirty="0" smtClean="0"/>
              <a:t>   Protein </a:t>
            </a:r>
            <a:r>
              <a:rPr lang="en-US" sz="2400" dirty="0" err="1" smtClean="0"/>
              <a:t>pSet</a:t>
            </a:r>
            <a:r>
              <a:rPr lang="en-US" sz="2400" dirty="0" smtClean="0"/>
              <a:t>[ ] &lt;ext; exec="</a:t>
            </a:r>
            <a:r>
              <a:rPr lang="en-US" sz="2400" dirty="0" err="1" smtClean="0"/>
              <a:t>Protein.map</a:t>
            </a:r>
            <a:r>
              <a:rPr lang="en-US" sz="2400" dirty="0" smtClean="0"/>
              <a:t>"&gt;;</a:t>
            </a:r>
          </a:p>
          <a:p>
            <a:pPr marL="457200" indent="-457200" eaLnBrk="1" hangingPunct="1">
              <a:lnSpc>
                <a:spcPct val="90000"/>
              </a:lnSpc>
              <a:spcBef>
                <a:spcPct val="0"/>
              </a:spcBef>
              <a:buClr>
                <a:srgbClr val="F5F4ED"/>
              </a:buClr>
              <a:buFont typeface="Calibri" charset="0"/>
              <a:buAutoNum type="arabicPeriod"/>
            </a:pPr>
            <a:r>
              <a:rPr lang="en-US" sz="2400" dirty="0" smtClean="0"/>
              <a:t>   float </a:t>
            </a:r>
            <a:r>
              <a:rPr lang="en-US" sz="2400" dirty="0" err="1" smtClean="0"/>
              <a:t>startTemp</a:t>
            </a:r>
            <a:r>
              <a:rPr lang="en-US" sz="2400" dirty="0" smtClean="0"/>
              <a:t>[ ] = [ 100.0, 200.0 ];</a:t>
            </a:r>
          </a:p>
          <a:p>
            <a:pPr marL="457200" indent="-457200" eaLnBrk="1" hangingPunct="1">
              <a:lnSpc>
                <a:spcPct val="90000"/>
              </a:lnSpc>
              <a:spcBef>
                <a:spcPct val="0"/>
              </a:spcBef>
              <a:buClr>
                <a:srgbClr val="F5F4ED"/>
              </a:buClr>
              <a:buFont typeface="Calibri" charset="0"/>
              <a:buAutoNum type="arabicPeriod"/>
            </a:pPr>
            <a:r>
              <a:rPr lang="en-US" sz="2400" dirty="0" smtClean="0"/>
              <a:t>   float </a:t>
            </a:r>
            <a:r>
              <a:rPr lang="en-US" sz="2400" dirty="0" err="1" smtClean="0"/>
              <a:t>delT</a:t>
            </a:r>
            <a:r>
              <a:rPr lang="en-US" sz="2400" dirty="0" smtClean="0"/>
              <a:t>[ ] = [ 1.0, 1.5, 2.0, 5.0, 10.0 ];</a:t>
            </a:r>
          </a:p>
          <a:p>
            <a:pPr marL="457200" indent="-457200" eaLnBrk="1" hangingPunct="1">
              <a:lnSpc>
                <a:spcPct val="90000"/>
              </a:lnSpc>
              <a:spcBef>
                <a:spcPct val="0"/>
              </a:spcBef>
              <a:buClr>
                <a:srgbClr val="F5F4ED"/>
              </a:buClr>
              <a:buFont typeface="Calibri" charset="0"/>
              <a:buAutoNum type="arabicPeriod"/>
            </a:pPr>
            <a:r>
              <a:rPr lang="en-US" sz="2400" dirty="0" smtClean="0"/>
              <a:t>   </a:t>
            </a:r>
            <a:r>
              <a:rPr lang="en-US" sz="2400" dirty="0" err="1" smtClean="0"/>
              <a:t>foreach</a:t>
            </a:r>
            <a:r>
              <a:rPr lang="en-US" sz="2400" dirty="0" smtClean="0"/>
              <a:t> </a:t>
            </a:r>
            <a:r>
              <a:rPr lang="en-US" sz="2400" dirty="0" err="1" smtClean="0"/>
              <a:t>p</a:t>
            </a:r>
            <a:r>
              <a:rPr lang="en-US" sz="2400" dirty="0" smtClean="0"/>
              <a:t>, </a:t>
            </a:r>
            <a:r>
              <a:rPr lang="en-US" sz="2400" dirty="0" err="1" smtClean="0"/>
              <a:t>pn</a:t>
            </a:r>
            <a:r>
              <a:rPr lang="en-US" sz="2400" dirty="0" smtClean="0"/>
              <a:t> in </a:t>
            </a:r>
            <a:r>
              <a:rPr lang="en-US" sz="2400" dirty="0" err="1" smtClean="0"/>
              <a:t>pSet</a:t>
            </a:r>
            <a:r>
              <a:rPr lang="en-US" sz="2400" dirty="0" smtClean="0"/>
              <a:t> {</a:t>
            </a:r>
          </a:p>
          <a:p>
            <a:pPr marL="457200" indent="-457200" eaLnBrk="1" hangingPunct="1">
              <a:lnSpc>
                <a:spcPct val="90000"/>
              </a:lnSpc>
              <a:spcBef>
                <a:spcPct val="0"/>
              </a:spcBef>
              <a:buClr>
                <a:srgbClr val="F5F4ED"/>
              </a:buClr>
              <a:buFont typeface="Calibri" charset="0"/>
              <a:buAutoNum type="arabicPeriod"/>
            </a:pPr>
            <a:r>
              <a:rPr lang="en-US" sz="2400" dirty="0" smtClean="0"/>
              <a:t>      </a:t>
            </a:r>
            <a:r>
              <a:rPr lang="en-US" sz="2400" dirty="0" err="1" smtClean="0"/>
              <a:t>foreach</a:t>
            </a:r>
            <a:r>
              <a:rPr lang="en-US" sz="2400" dirty="0" smtClean="0"/>
              <a:t> </a:t>
            </a:r>
            <a:r>
              <a:rPr lang="en-US" sz="2400" dirty="0" err="1" smtClean="0"/>
              <a:t>t</a:t>
            </a:r>
            <a:r>
              <a:rPr lang="en-US" sz="2400" dirty="0" smtClean="0"/>
              <a:t> in </a:t>
            </a:r>
            <a:r>
              <a:rPr lang="en-US" sz="2400" dirty="0" err="1" smtClean="0"/>
              <a:t>startTemp</a:t>
            </a:r>
            <a:r>
              <a:rPr lang="en-US" sz="2400" dirty="0" smtClean="0"/>
              <a:t> {</a:t>
            </a:r>
          </a:p>
          <a:p>
            <a:pPr marL="457200" indent="-457200" eaLnBrk="1" hangingPunct="1">
              <a:lnSpc>
                <a:spcPct val="90000"/>
              </a:lnSpc>
              <a:spcBef>
                <a:spcPct val="0"/>
              </a:spcBef>
              <a:buClr>
                <a:srgbClr val="F5F4ED"/>
              </a:buClr>
              <a:buFont typeface="Calibri" charset="0"/>
              <a:buAutoNum type="arabicPeriod"/>
            </a:pPr>
            <a:r>
              <a:rPr lang="en-US" sz="2400" dirty="0" smtClean="0"/>
              <a:t>         </a:t>
            </a:r>
            <a:r>
              <a:rPr lang="en-US" sz="2400" dirty="0" err="1" smtClean="0"/>
              <a:t>foreach</a:t>
            </a:r>
            <a:r>
              <a:rPr lang="en-US" sz="2400" dirty="0" smtClean="0"/>
              <a:t> </a:t>
            </a:r>
            <a:r>
              <a:rPr lang="en-US" sz="2400" dirty="0" err="1" smtClean="0"/>
              <a:t>d</a:t>
            </a:r>
            <a:r>
              <a:rPr lang="en-US" sz="2400" dirty="0" smtClean="0"/>
              <a:t> in </a:t>
            </a:r>
            <a:r>
              <a:rPr lang="en-US" sz="2400" dirty="0" err="1" smtClean="0"/>
              <a:t>delT</a:t>
            </a:r>
            <a:r>
              <a:rPr lang="en-US" sz="2400" dirty="0" smtClean="0"/>
              <a:t> {</a:t>
            </a:r>
          </a:p>
          <a:p>
            <a:pPr marL="457200" indent="-457200" eaLnBrk="1" hangingPunct="1">
              <a:lnSpc>
                <a:spcPct val="90000"/>
              </a:lnSpc>
              <a:spcBef>
                <a:spcPct val="0"/>
              </a:spcBef>
              <a:buClr>
                <a:srgbClr val="F5F4ED"/>
              </a:buClr>
              <a:buFont typeface="Calibri" charset="0"/>
              <a:buAutoNum type="arabicPeriod"/>
            </a:pPr>
            <a:r>
              <a:rPr lang="en-US" sz="2400" dirty="0" smtClean="0"/>
              <a:t>            </a:t>
            </a:r>
            <a:r>
              <a:rPr lang="en-US" sz="2400" dirty="0" err="1" smtClean="0"/>
              <a:t>ItFix(p</a:t>
            </a:r>
            <a:r>
              <a:rPr lang="en-US" sz="2400" dirty="0" smtClean="0"/>
              <a:t>, </a:t>
            </a:r>
            <a:r>
              <a:rPr lang="en-US" sz="2400" dirty="0" err="1" smtClean="0"/>
              <a:t>nSim</a:t>
            </a:r>
            <a:r>
              <a:rPr lang="en-US" sz="2400" dirty="0" smtClean="0"/>
              <a:t>, </a:t>
            </a:r>
            <a:r>
              <a:rPr lang="en-US" sz="2400" dirty="0" err="1" smtClean="0"/>
              <a:t>maxRounds</a:t>
            </a:r>
            <a:r>
              <a:rPr lang="en-US" sz="2400" dirty="0" smtClean="0"/>
              <a:t>, </a:t>
            </a:r>
            <a:r>
              <a:rPr lang="en-US" sz="2400" dirty="0" err="1" smtClean="0"/>
              <a:t>t</a:t>
            </a:r>
            <a:r>
              <a:rPr lang="en-US" sz="2400" dirty="0" smtClean="0"/>
              <a:t>, </a:t>
            </a:r>
            <a:r>
              <a:rPr lang="en-US" sz="2400" dirty="0" err="1" smtClean="0"/>
              <a:t>d</a:t>
            </a:r>
            <a:r>
              <a:rPr lang="en-US" sz="2400" dirty="0" smtClean="0"/>
              <a:t>);</a:t>
            </a:r>
          </a:p>
          <a:p>
            <a:pPr marL="457200" indent="-457200" eaLnBrk="1" hangingPunct="1">
              <a:lnSpc>
                <a:spcPct val="90000"/>
              </a:lnSpc>
              <a:spcBef>
                <a:spcPct val="0"/>
              </a:spcBef>
              <a:buClr>
                <a:srgbClr val="F5F4ED"/>
              </a:buClr>
              <a:buFont typeface="Calibri" charset="0"/>
              <a:buAutoNum type="arabicPeriod"/>
            </a:pPr>
            <a:r>
              <a:rPr lang="en-US" sz="2400" dirty="0" smtClean="0"/>
              <a:t>         }</a:t>
            </a:r>
          </a:p>
          <a:p>
            <a:pPr marL="457200" indent="-457200" eaLnBrk="1" hangingPunct="1">
              <a:lnSpc>
                <a:spcPct val="90000"/>
              </a:lnSpc>
              <a:spcBef>
                <a:spcPct val="0"/>
              </a:spcBef>
              <a:buClr>
                <a:srgbClr val="F5F4ED"/>
              </a:buClr>
              <a:buFont typeface="Calibri" charset="0"/>
              <a:buAutoNum type="arabicPeriod"/>
            </a:pPr>
            <a:r>
              <a:rPr lang="en-US" sz="2400" dirty="0" smtClean="0"/>
              <a:t>      }</a:t>
            </a:r>
          </a:p>
          <a:p>
            <a:pPr marL="457200" indent="-457200" eaLnBrk="1" hangingPunct="1">
              <a:lnSpc>
                <a:spcPct val="90000"/>
              </a:lnSpc>
              <a:spcBef>
                <a:spcPct val="0"/>
              </a:spcBef>
              <a:buClr>
                <a:srgbClr val="F5F4ED"/>
              </a:buClr>
              <a:buFont typeface="Calibri" charset="0"/>
              <a:buAutoNum type="arabicPeriod"/>
            </a:pPr>
            <a:r>
              <a:rPr lang="en-US" sz="2400" dirty="0" smtClean="0"/>
              <a:t>   }</a:t>
            </a:r>
          </a:p>
          <a:p>
            <a:pPr marL="457200" indent="-457200" eaLnBrk="1" hangingPunct="1">
              <a:lnSpc>
                <a:spcPct val="90000"/>
              </a:lnSpc>
              <a:spcBef>
                <a:spcPct val="0"/>
              </a:spcBef>
              <a:buClr>
                <a:srgbClr val="F5F4ED"/>
              </a:buClr>
              <a:buFont typeface="Calibri" charset="0"/>
              <a:buAutoNum type="arabicPeriod"/>
            </a:pPr>
            <a:r>
              <a:rPr lang="en-US" sz="2400" dirty="0" smtClean="0"/>
              <a:t>}</a:t>
            </a:r>
          </a:p>
          <a:p>
            <a:pPr marL="457200" indent="-457200" eaLnBrk="1" hangingPunct="1">
              <a:lnSpc>
                <a:spcPct val="90000"/>
              </a:lnSpc>
              <a:spcBef>
                <a:spcPct val="0"/>
              </a:spcBef>
              <a:buClr>
                <a:srgbClr val="F5F4ED"/>
              </a:buClr>
              <a:buFont typeface="Calibri" charset="0"/>
              <a:buAutoNum type="arabicPeriod"/>
            </a:pPr>
            <a:r>
              <a:rPr lang="en-US" sz="2400" dirty="0" smtClean="0"/>
              <a:t>Sweep();</a:t>
            </a:r>
          </a:p>
        </p:txBody>
      </p:sp>
      <p:sp>
        <p:nvSpPr>
          <p:cNvPr id="59397" name="Rectangle 1027"/>
          <p:cNvSpPr txBox="1">
            <a:spLocks noChangeArrowheads="1"/>
          </p:cNvSpPr>
          <p:nvPr/>
        </p:nvSpPr>
        <p:spPr bwMode="auto">
          <a:xfrm>
            <a:off x="3124200" y="5105400"/>
            <a:ext cx="4953000" cy="1447800"/>
          </a:xfrm>
          <a:prstGeom prst="rect">
            <a:avLst/>
          </a:prstGeom>
          <a:noFill/>
          <a:ln w="9525">
            <a:noFill/>
            <a:round/>
            <a:headEnd/>
            <a:tailEnd/>
          </a:ln>
        </p:spPr>
        <p:txBody>
          <a:bodyPr lIns="90000" tIns="46800" rIns="90000" bIns="46800">
            <a:prstTxWarp prst="textNoShape">
              <a:avLst/>
            </a:prstTxWarp>
          </a:bodyPr>
          <a:lstStyle/>
          <a:p>
            <a:pPr marL="457200" indent="-457200" algn="ctr">
              <a:buClr>
                <a:srgbClr val="F5F4ED"/>
              </a:buClr>
            </a:pPr>
            <a:r>
              <a:rPr lang="en-US" sz="2800" dirty="0">
                <a:solidFill>
                  <a:srgbClr val="FF0000"/>
                </a:solidFill>
                <a:latin typeface="Calibri" charset="0"/>
              </a:rPr>
              <a:t>10 proteins </a:t>
            </a:r>
            <a:r>
              <a:rPr lang="en-US" sz="2800" dirty="0" err="1">
                <a:solidFill>
                  <a:srgbClr val="FF0000"/>
                </a:solidFill>
                <a:latin typeface="Calibri" charset="0"/>
              </a:rPr>
              <a:t>x</a:t>
            </a:r>
            <a:r>
              <a:rPr lang="en-US" sz="2800" dirty="0">
                <a:solidFill>
                  <a:srgbClr val="FF0000"/>
                </a:solidFill>
                <a:latin typeface="Calibri" charset="0"/>
              </a:rPr>
              <a:t> 1000 simulations </a:t>
            </a:r>
            <a:r>
              <a:rPr lang="en-US" sz="2800" dirty="0" err="1">
                <a:solidFill>
                  <a:srgbClr val="FF0000"/>
                </a:solidFill>
                <a:latin typeface="Calibri" charset="0"/>
              </a:rPr>
              <a:t>x</a:t>
            </a:r>
            <a:endParaRPr lang="en-US" sz="2800" dirty="0">
              <a:solidFill>
                <a:srgbClr val="FF0000"/>
              </a:solidFill>
              <a:latin typeface="Calibri" charset="0"/>
            </a:endParaRPr>
          </a:p>
          <a:p>
            <a:pPr marL="457200" indent="-457200" algn="ctr">
              <a:buClr>
                <a:srgbClr val="F5F4ED"/>
              </a:buClr>
            </a:pPr>
            <a:r>
              <a:rPr lang="en-US" sz="2800" dirty="0">
                <a:solidFill>
                  <a:srgbClr val="FF0000"/>
                </a:solidFill>
                <a:latin typeface="Calibri" charset="0"/>
              </a:rPr>
              <a:t>3 rounds </a:t>
            </a:r>
            <a:r>
              <a:rPr lang="en-US" sz="2800" dirty="0" err="1">
                <a:solidFill>
                  <a:srgbClr val="FF0000"/>
                </a:solidFill>
                <a:latin typeface="Calibri" charset="0"/>
              </a:rPr>
              <a:t>x</a:t>
            </a:r>
            <a:r>
              <a:rPr lang="en-US" sz="2800" dirty="0">
                <a:solidFill>
                  <a:srgbClr val="FF0000"/>
                </a:solidFill>
                <a:latin typeface="Calibri" charset="0"/>
              </a:rPr>
              <a:t> 2 temps </a:t>
            </a:r>
            <a:r>
              <a:rPr lang="en-US" sz="2800" dirty="0" err="1">
                <a:solidFill>
                  <a:srgbClr val="FF0000"/>
                </a:solidFill>
                <a:latin typeface="Calibri" charset="0"/>
              </a:rPr>
              <a:t>x</a:t>
            </a:r>
            <a:r>
              <a:rPr lang="en-US" sz="2800" dirty="0">
                <a:solidFill>
                  <a:srgbClr val="FF0000"/>
                </a:solidFill>
                <a:latin typeface="Calibri" charset="0"/>
              </a:rPr>
              <a:t> 5 deltas</a:t>
            </a:r>
          </a:p>
          <a:p>
            <a:pPr marL="457200" indent="-457200" algn="ctr">
              <a:buClr>
                <a:srgbClr val="F5F4ED"/>
              </a:buClr>
            </a:pPr>
            <a:r>
              <a:rPr lang="en-US" sz="2800" dirty="0">
                <a:solidFill>
                  <a:srgbClr val="FF0000"/>
                </a:solidFill>
                <a:latin typeface="Calibri" charset="0"/>
              </a:rPr>
              <a:t>= 300K tasks </a:t>
            </a:r>
          </a:p>
        </p:txBody>
      </p:sp>
      <p:sp>
        <p:nvSpPr>
          <p:cNvPr id="6" name="Footer Placeholder 5"/>
          <p:cNvSpPr>
            <a:spLocks noGrp="1"/>
          </p:cNvSpPr>
          <p:nvPr>
            <p:ph type="ftr" sz="quarter" idx="11"/>
          </p:nvPr>
        </p:nvSpPr>
        <p:spPr/>
        <p:txBody>
          <a:bodyPr/>
          <a:lstStyle/>
          <a:p>
            <a:pPr>
              <a:defRPr/>
            </a:pPr>
            <a:r>
              <a:rPr lang="en-US" smtClean="0"/>
              <a:t>www.ci.uchicago.edu/swift    www.mcs.anl.gov/exm</a:t>
            </a:r>
            <a:endParaRPr lang="en-US"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2226" name="Rectangle 2"/>
          <p:cNvSpPr>
            <a:spLocks noGrp="1" noChangeArrowheads="1"/>
          </p:cNvSpPr>
          <p:nvPr>
            <p:ph type="title"/>
          </p:nvPr>
        </p:nvSpPr>
        <p:spPr/>
        <p:txBody>
          <a:bodyPr>
            <a:normAutofit/>
          </a:bodyPr>
          <a:lstStyle/>
          <a:p>
            <a:r>
              <a:rPr lang="en-US" sz="3000"/>
              <a:t>Spatial normalization of functional run</a:t>
            </a:r>
          </a:p>
        </p:txBody>
      </p:sp>
      <p:pic>
        <p:nvPicPr>
          <p:cNvPr id="1332227" name="Picture 3" descr="aisrsn2"/>
          <p:cNvPicPr>
            <a:picLocks noChangeAspect="1" noChangeArrowheads="1"/>
          </p:cNvPicPr>
          <p:nvPr/>
        </p:nvPicPr>
        <p:blipFill>
          <a:blip r:embed="rId3"/>
          <a:srcRect/>
          <a:stretch>
            <a:fillRect/>
          </a:stretch>
        </p:blipFill>
        <p:spPr bwMode="auto">
          <a:xfrm>
            <a:off x="242888" y="990600"/>
            <a:ext cx="3106737" cy="5270500"/>
          </a:xfrm>
          <a:prstGeom prst="rect">
            <a:avLst/>
          </a:prstGeom>
          <a:noFill/>
        </p:spPr>
      </p:pic>
      <p:pic>
        <p:nvPicPr>
          <p:cNvPr id="1332228" name="Picture 4" descr="expanded"/>
          <p:cNvPicPr>
            <a:picLocks noChangeAspect="1" noChangeArrowheads="1"/>
          </p:cNvPicPr>
          <p:nvPr/>
        </p:nvPicPr>
        <p:blipFill>
          <a:blip r:embed="rId4"/>
          <a:srcRect/>
          <a:stretch>
            <a:fillRect/>
          </a:stretch>
        </p:blipFill>
        <p:spPr bwMode="auto">
          <a:xfrm>
            <a:off x="3886200" y="990600"/>
            <a:ext cx="5075238" cy="5257800"/>
          </a:xfrm>
          <a:prstGeom prst="rect">
            <a:avLst/>
          </a:prstGeom>
          <a:noFill/>
        </p:spPr>
      </p:pic>
      <p:sp>
        <p:nvSpPr>
          <p:cNvPr id="1332229" name="Text Box 5"/>
          <p:cNvSpPr txBox="1">
            <a:spLocks noChangeArrowheads="1"/>
          </p:cNvSpPr>
          <p:nvPr/>
        </p:nvSpPr>
        <p:spPr bwMode="auto">
          <a:xfrm>
            <a:off x="457200" y="6216650"/>
            <a:ext cx="2819400" cy="336550"/>
          </a:xfrm>
          <a:prstGeom prst="rect">
            <a:avLst/>
          </a:prstGeom>
          <a:noFill/>
          <a:ln w="12700">
            <a:noFill/>
            <a:miter lim="800000"/>
            <a:headEnd type="none" w="sm" len="sm"/>
            <a:tailEnd type="none" w="sm" len="sm"/>
          </a:ln>
          <a:effectLst/>
        </p:spPr>
        <p:txBody>
          <a:bodyPr>
            <a:prstTxWarp prst="textNoShape">
              <a:avLst/>
            </a:prstTxWarp>
            <a:spAutoFit/>
          </a:bodyPr>
          <a:lstStyle/>
          <a:p>
            <a:pPr>
              <a:spcBef>
                <a:spcPct val="50000"/>
              </a:spcBef>
            </a:pPr>
            <a:r>
              <a:rPr lang="en-US"/>
              <a:t>Dataset-level workflow</a:t>
            </a:r>
          </a:p>
        </p:txBody>
      </p:sp>
      <p:sp>
        <p:nvSpPr>
          <p:cNvPr id="1332230" name="Text Box 6"/>
          <p:cNvSpPr txBox="1">
            <a:spLocks noChangeArrowheads="1"/>
          </p:cNvSpPr>
          <p:nvPr/>
        </p:nvSpPr>
        <p:spPr bwMode="auto">
          <a:xfrm>
            <a:off x="5257800" y="6216650"/>
            <a:ext cx="4038600" cy="326243"/>
          </a:xfrm>
          <a:prstGeom prst="rect">
            <a:avLst/>
          </a:prstGeom>
          <a:noFill/>
          <a:ln w="12700">
            <a:noFill/>
            <a:miter lim="800000"/>
            <a:headEnd type="none" w="sm" len="sm"/>
            <a:tailEnd type="none" w="sm" len="sm"/>
          </a:ln>
          <a:effectLst/>
        </p:spPr>
        <p:txBody>
          <a:bodyPr>
            <a:prstTxWarp prst="textNoShape">
              <a:avLst/>
            </a:prstTxWarp>
            <a:spAutoFit/>
          </a:bodyPr>
          <a:lstStyle/>
          <a:p>
            <a:pPr>
              <a:spcBef>
                <a:spcPct val="50000"/>
              </a:spcBef>
            </a:pPr>
            <a:r>
              <a:rPr lang="en-US" sz="1600" dirty="0">
                <a:solidFill>
                  <a:schemeClr val="tx2">
                    <a:lumMod val="75000"/>
                  </a:schemeClr>
                </a:solidFill>
              </a:rPr>
              <a:t>Expanded (10 volume)  workflow</a:t>
            </a:r>
          </a:p>
        </p:txBody>
      </p:sp>
      <p:sp>
        <p:nvSpPr>
          <p:cNvPr id="7" name="Slide Number Placeholder 6"/>
          <p:cNvSpPr>
            <a:spLocks noGrp="1"/>
          </p:cNvSpPr>
          <p:nvPr>
            <p:ph type="sldNum" sz="quarter" idx="12"/>
          </p:nvPr>
        </p:nvSpPr>
        <p:spPr/>
        <p:txBody>
          <a:bodyPr/>
          <a:lstStyle/>
          <a:p>
            <a:pPr>
              <a:defRPr/>
            </a:pPr>
            <a:fld id="{BD815F56-630E-7E4B-8F2C-15A1EE33C21F}" type="slidenum">
              <a:rPr lang="en-US" smtClean="0"/>
              <a:pPr>
                <a:defRPr/>
              </a:pPr>
              <a:t>15</a:t>
            </a:fld>
            <a:endParaRPr lang="en-US"/>
          </a:p>
        </p:txBody>
      </p:sp>
      <p:sp>
        <p:nvSpPr>
          <p:cNvPr id="8" name="Footer Placeholder 7"/>
          <p:cNvSpPr>
            <a:spLocks noGrp="1"/>
          </p:cNvSpPr>
          <p:nvPr>
            <p:ph type="ftr" sz="quarter" idx="11"/>
          </p:nvPr>
        </p:nvSpPr>
        <p:spPr/>
        <p:txBody>
          <a:bodyPr/>
          <a:lstStyle/>
          <a:p>
            <a:pPr>
              <a:defRPr/>
            </a:pPr>
            <a:r>
              <a:rPr lang="en-US" smtClean="0"/>
              <a:t>www.ci.uchicago.edu/swift    www.mcs.anl.gov/exm</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92322" name="Rectangle 2"/>
          <p:cNvSpPr>
            <a:spLocks noGrp="1" noChangeArrowheads="1"/>
          </p:cNvSpPr>
          <p:nvPr>
            <p:ph type="title"/>
          </p:nvPr>
        </p:nvSpPr>
        <p:spPr/>
        <p:txBody>
          <a:bodyPr>
            <a:normAutofit/>
          </a:bodyPr>
          <a:lstStyle/>
          <a:p>
            <a:r>
              <a:rPr lang="en-US" dirty="0" smtClean="0">
                <a:solidFill>
                  <a:srgbClr val="406F9E"/>
                </a:solidFill>
              </a:rPr>
              <a:t>Complex scripts can be well-structured</a:t>
            </a:r>
            <a:br>
              <a:rPr lang="en-US" dirty="0" smtClean="0">
                <a:solidFill>
                  <a:srgbClr val="406F9E"/>
                </a:solidFill>
              </a:rPr>
            </a:br>
            <a:r>
              <a:rPr lang="en-US" sz="1556" i="1" dirty="0" smtClean="0">
                <a:solidFill>
                  <a:srgbClr val="406F9E"/>
                </a:solidFill>
              </a:rPr>
              <a:t>programming in the large:</a:t>
            </a:r>
            <a:r>
              <a:rPr lang="en-US" sz="1556" dirty="0" smtClean="0">
                <a:solidFill>
                  <a:srgbClr val="406F9E"/>
                </a:solidFill>
              </a:rPr>
              <a:t>  fMRI spatial normalization script example</a:t>
            </a:r>
            <a:endParaRPr lang="en-US" dirty="0">
              <a:solidFill>
                <a:srgbClr val="406F9E"/>
              </a:solidFill>
            </a:endParaRPr>
          </a:p>
        </p:txBody>
      </p:sp>
      <p:sp>
        <p:nvSpPr>
          <p:cNvPr id="1592323" name="Rectangle 3"/>
          <p:cNvSpPr>
            <a:spLocks noChangeArrowheads="1"/>
          </p:cNvSpPr>
          <p:nvPr/>
        </p:nvSpPr>
        <p:spPr bwMode="auto">
          <a:xfrm>
            <a:off x="9525" y="1380319"/>
            <a:ext cx="8505825" cy="5401481"/>
          </a:xfrm>
          <a:prstGeom prst="rect">
            <a:avLst/>
          </a:prstGeom>
          <a:noFill/>
          <a:ln w="9525">
            <a:noFill/>
            <a:miter lim="800000"/>
            <a:headEnd/>
            <a:tailEnd/>
          </a:ln>
          <a:effectLst/>
        </p:spPr>
        <p:txBody>
          <a:bodyPr>
            <a:prstTxWarp prst="textNoShape">
              <a:avLst/>
            </a:prstTxWarp>
            <a:spAutoFit/>
          </a:bodyPr>
          <a:lstStyle/>
          <a:p>
            <a:pPr algn="l" eaLnBrk="1" hangingPunct="1">
              <a:lnSpc>
                <a:spcPct val="120000"/>
              </a:lnSpc>
            </a:pPr>
            <a:r>
              <a:rPr lang="en-US" sz="1800" i="0" dirty="0">
                <a:solidFill>
                  <a:srgbClr val="000000"/>
                </a:solidFill>
                <a:latin typeface="Arial" charset="0"/>
              </a:rPr>
              <a:t>(Run </a:t>
            </a:r>
            <a:r>
              <a:rPr lang="en-US" sz="1800" i="0" dirty="0" err="1">
                <a:solidFill>
                  <a:srgbClr val="000000"/>
                </a:solidFill>
                <a:latin typeface="Arial" charset="0"/>
              </a:rPr>
              <a:t>snr</a:t>
            </a:r>
            <a:r>
              <a:rPr lang="en-US" sz="1800" i="0" dirty="0">
                <a:solidFill>
                  <a:srgbClr val="000000"/>
                </a:solidFill>
                <a:latin typeface="Arial" charset="0"/>
              </a:rPr>
              <a:t>) </a:t>
            </a:r>
            <a:r>
              <a:rPr lang="en-US" sz="1800" b="1" i="0" dirty="0">
                <a:solidFill>
                  <a:srgbClr val="000000"/>
                </a:solidFill>
                <a:latin typeface="Arial" charset="0"/>
              </a:rPr>
              <a:t>functional </a:t>
            </a:r>
            <a:r>
              <a:rPr lang="en-US" sz="1800" i="0" dirty="0">
                <a:solidFill>
                  <a:srgbClr val="000000"/>
                </a:solidFill>
                <a:latin typeface="Arial" charset="0"/>
              </a:rPr>
              <a:t>( Run </a:t>
            </a:r>
            <a:r>
              <a:rPr lang="en-US" sz="1800" i="0" dirty="0" err="1">
                <a:solidFill>
                  <a:srgbClr val="000000"/>
                </a:solidFill>
                <a:latin typeface="Arial" charset="0"/>
              </a:rPr>
              <a:t>r</a:t>
            </a:r>
            <a:r>
              <a:rPr lang="en-US" sz="1800" i="0" dirty="0">
                <a:solidFill>
                  <a:srgbClr val="000000"/>
                </a:solidFill>
                <a:latin typeface="Arial" charset="0"/>
              </a:rPr>
              <a:t>, </a:t>
            </a:r>
            <a:r>
              <a:rPr lang="en-US" sz="1800" i="0" dirty="0" err="1">
                <a:solidFill>
                  <a:srgbClr val="000000"/>
                </a:solidFill>
                <a:latin typeface="Arial" charset="0"/>
              </a:rPr>
              <a:t>NormAnat</a:t>
            </a:r>
            <a:r>
              <a:rPr lang="en-US" sz="1800" i="0" dirty="0">
                <a:solidFill>
                  <a:srgbClr val="000000"/>
                </a:solidFill>
                <a:latin typeface="Arial" charset="0"/>
              </a:rPr>
              <a:t> a, </a:t>
            </a:r>
            <a:br>
              <a:rPr lang="en-US" sz="1800" i="0" dirty="0">
                <a:solidFill>
                  <a:srgbClr val="000000"/>
                </a:solidFill>
                <a:latin typeface="Arial" charset="0"/>
              </a:rPr>
            </a:br>
            <a:r>
              <a:rPr lang="en-US" sz="1800" i="0" dirty="0">
                <a:solidFill>
                  <a:srgbClr val="000000"/>
                </a:solidFill>
                <a:latin typeface="Arial" charset="0"/>
              </a:rPr>
              <a:t>                                    Air shrink </a:t>
            </a:r>
            <a:r>
              <a:rPr lang="en-US" sz="1800" i="0" dirty="0" smtClean="0">
                <a:solidFill>
                  <a:srgbClr val="000000"/>
                </a:solidFill>
                <a:latin typeface="Arial" charset="0"/>
              </a:rPr>
              <a:t>)</a:t>
            </a:r>
          </a:p>
          <a:p>
            <a:pPr algn="l" eaLnBrk="1" hangingPunct="1">
              <a:lnSpc>
                <a:spcPct val="120000"/>
              </a:lnSpc>
            </a:pPr>
            <a:r>
              <a:rPr lang="en-US" sz="1800" i="0" dirty="0" smtClean="0">
                <a:solidFill>
                  <a:srgbClr val="000000"/>
                </a:solidFill>
                <a:latin typeface="Arial" charset="0"/>
              </a:rPr>
              <a:t>{</a:t>
            </a:r>
            <a:r>
              <a:rPr lang="en-US" sz="1800" dirty="0" smtClean="0">
                <a:solidFill>
                  <a:srgbClr val="000000"/>
                </a:solidFill>
              </a:rPr>
              <a:t>      </a:t>
            </a:r>
            <a:r>
              <a:rPr lang="en-US" sz="1800" i="0" dirty="0" smtClean="0">
                <a:solidFill>
                  <a:srgbClr val="000000"/>
                </a:solidFill>
                <a:latin typeface="Arial" charset="0"/>
              </a:rPr>
              <a:t>Run </a:t>
            </a:r>
            <a:r>
              <a:rPr lang="en-US" sz="1800" i="0" u="sng" dirty="0" err="1">
                <a:solidFill>
                  <a:srgbClr val="000000"/>
                </a:solidFill>
                <a:latin typeface="Arial" charset="0"/>
              </a:rPr>
              <a:t>yroRun</a:t>
            </a:r>
            <a:r>
              <a:rPr lang="en-US" sz="1800" i="0" dirty="0">
                <a:solidFill>
                  <a:srgbClr val="000000"/>
                </a:solidFill>
                <a:latin typeface="Arial" charset="0"/>
              </a:rPr>
              <a:t> = </a:t>
            </a:r>
            <a:r>
              <a:rPr lang="en-US" sz="1800" b="1" i="0" dirty="0" err="1">
                <a:solidFill>
                  <a:srgbClr val="000000"/>
                </a:solidFill>
                <a:latin typeface="Arial" charset="0"/>
              </a:rPr>
              <a:t>reorientRun</a:t>
            </a:r>
            <a:r>
              <a:rPr lang="en-US" sz="1800" i="0" dirty="0">
                <a:solidFill>
                  <a:srgbClr val="000000"/>
                </a:solidFill>
                <a:latin typeface="Arial" charset="0"/>
              </a:rPr>
              <a:t>( </a:t>
            </a:r>
            <a:r>
              <a:rPr lang="en-US" sz="1800" i="0" dirty="0" err="1">
                <a:solidFill>
                  <a:srgbClr val="000000"/>
                </a:solidFill>
                <a:latin typeface="Arial" charset="0"/>
              </a:rPr>
              <a:t>r</a:t>
            </a:r>
            <a:r>
              <a:rPr lang="en-US" sz="1800" i="0" dirty="0">
                <a:solidFill>
                  <a:srgbClr val="000000"/>
                </a:solidFill>
                <a:latin typeface="Arial" charset="0"/>
              </a:rPr>
              <a:t> , "</a:t>
            </a:r>
            <a:r>
              <a:rPr lang="en-US" sz="1800" i="0" dirty="0" err="1">
                <a:solidFill>
                  <a:srgbClr val="000000"/>
                </a:solidFill>
                <a:latin typeface="Arial" charset="0"/>
              </a:rPr>
              <a:t>y</a:t>
            </a:r>
            <a:r>
              <a:rPr lang="en-US" sz="1800" i="0" dirty="0">
                <a:solidFill>
                  <a:srgbClr val="000000"/>
                </a:solidFill>
                <a:latin typeface="Arial" charset="0"/>
              </a:rPr>
              <a:t>" );</a:t>
            </a:r>
          </a:p>
          <a:p>
            <a:pPr lvl="1" algn="l" eaLnBrk="1" hangingPunct="1">
              <a:lnSpc>
                <a:spcPct val="120000"/>
              </a:lnSpc>
            </a:pPr>
            <a:r>
              <a:rPr lang="en-US" sz="1800" i="0" dirty="0">
                <a:solidFill>
                  <a:srgbClr val="000000"/>
                </a:solidFill>
                <a:latin typeface="Arial" charset="0"/>
              </a:rPr>
              <a:t>Run </a:t>
            </a:r>
            <a:r>
              <a:rPr lang="en-US" sz="1800" i="0" dirty="0" err="1">
                <a:solidFill>
                  <a:srgbClr val="000000"/>
                </a:solidFill>
                <a:latin typeface="Arial" charset="0"/>
              </a:rPr>
              <a:t>roRun</a:t>
            </a:r>
            <a:r>
              <a:rPr lang="en-US" sz="1800" i="0" dirty="0">
                <a:solidFill>
                  <a:srgbClr val="000000"/>
                </a:solidFill>
                <a:latin typeface="Arial" charset="0"/>
              </a:rPr>
              <a:t> = </a:t>
            </a:r>
            <a:r>
              <a:rPr lang="en-US" sz="1800" b="1" i="0" dirty="0" err="1">
                <a:solidFill>
                  <a:srgbClr val="000000"/>
                </a:solidFill>
                <a:latin typeface="Arial" charset="0"/>
              </a:rPr>
              <a:t>reorientRun</a:t>
            </a:r>
            <a:r>
              <a:rPr lang="en-US" sz="1800" i="0" dirty="0">
                <a:solidFill>
                  <a:srgbClr val="000000"/>
                </a:solidFill>
                <a:latin typeface="Arial" charset="0"/>
              </a:rPr>
              <a:t>( </a:t>
            </a:r>
            <a:r>
              <a:rPr lang="en-US" sz="1800" i="0" u="sng" dirty="0" err="1">
                <a:solidFill>
                  <a:srgbClr val="000000"/>
                </a:solidFill>
                <a:latin typeface="Arial" charset="0"/>
              </a:rPr>
              <a:t>yroRun</a:t>
            </a:r>
            <a:r>
              <a:rPr lang="en-US" sz="1800" i="0" dirty="0">
                <a:solidFill>
                  <a:srgbClr val="000000"/>
                </a:solidFill>
                <a:latin typeface="Arial" charset="0"/>
              </a:rPr>
              <a:t> , "</a:t>
            </a:r>
            <a:r>
              <a:rPr lang="en-US" sz="1800" i="0" dirty="0" err="1">
                <a:solidFill>
                  <a:srgbClr val="000000"/>
                </a:solidFill>
                <a:latin typeface="Arial" charset="0"/>
              </a:rPr>
              <a:t>x</a:t>
            </a:r>
            <a:r>
              <a:rPr lang="en-US" sz="1800" i="0" dirty="0">
                <a:solidFill>
                  <a:srgbClr val="000000"/>
                </a:solidFill>
                <a:latin typeface="Arial" charset="0"/>
              </a:rPr>
              <a:t>" );</a:t>
            </a:r>
          </a:p>
          <a:p>
            <a:pPr lvl="1" algn="l" eaLnBrk="1" hangingPunct="1">
              <a:lnSpc>
                <a:spcPct val="120000"/>
              </a:lnSpc>
            </a:pPr>
            <a:r>
              <a:rPr lang="en-US" sz="1800" i="0" dirty="0">
                <a:solidFill>
                  <a:srgbClr val="000000"/>
                </a:solidFill>
                <a:latin typeface="Arial" charset="0"/>
              </a:rPr>
              <a:t>Volume std = roRun[0];</a:t>
            </a:r>
          </a:p>
          <a:p>
            <a:pPr lvl="1" algn="l" eaLnBrk="1" hangingPunct="1">
              <a:lnSpc>
                <a:spcPct val="120000"/>
              </a:lnSpc>
            </a:pPr>
            <a:r>
              <a:rPr lang="en-US" sz="1800" i="0" dirty="0">
                <a:solidFill>
                  <a:srgbClr val="000000"/>
                </a:solidFill>
                <a:latin typeface="Arial" charset="0"/>
              </a:rPr>
              <a:t>Run </a:t>
            </a:r>
            <a:r>
              <a:rPr lang="en-US" sz="1800" i="0" dirty="0" err="1">
                <a:solidFill>
                  <a:srgbClr val="000000"/>
                </a:solidFill>
                <a:latin typeface="Arial" charset="0"/>
              </a:rPr>
              <a:t>rndr</a:t>
            </a:r>
            <a:r>
              <a:rPr lang="en-US" sz="1800" i="0" dirty="0">
                <a:solidFill>
                  <a:srgbClr val="000000"/>
                </a:solidFill>
                <a:latin typeface="Arial" charset="0"/>
              </a:rPr>
              <a:t> = </a:t>
            </a:r>
            <a:r>
              <a:rPr lang="en-US" sz="1800" b="1" i="0" dirty="0" err="1">
                <a:solidFill>
                  <a:srgbClr val="000000"/>
                </a:solidFill>
                <a:latin typeface="Arial" charset="0"/>
              </a:rPr>
              <a:t>random_select</a:t>
            </a:r>
            <a:r>
              <a:rPr lang="en-US" sz="1800" i="0" dirty="0">
                <a:solidFill>
                  <a:srgbClr val="000000"/>
                </a:solidFill>
                <a:latin typeface="Arial" charset="0"/>
              </a:rPr>
              <a:t>( </a:t>
            </a:r>
            <a:r>
              <a:rPr lang="en-US" sz="1800" i="0" dirty="0" err="1">
                <a:solidFill>
                  <a:srgbClr val="000000"/>
                </a:solidFill>
                <a:latin typeface="Arial" charset="0"/>
              </a:rPr>
              <a:t>roRun</a:t>
            </a:r>
            <a:r>
              <a:rPr lang="en-US" sz="1800" i="0" dirty="0">
                <a:solidFill>
                  <a:srgbClr val="000000"/>
                </a:solidFill>
                <a:latin typeface="Arial" charset="0"/>
              </a:rPr>
              <a:t>, 0.1 );</a:t>
            </a:r>
          </a:p>
          <a:p>
            <a:pPr lvl="1" algn="l" eaLnBrk="1" hangingPunct="1">
              <a:lnSpc>
                <a:spcPct val="120000"/>
              </a:lnSpc>
            </a:pPr>
            <a:r>
              <a:rPr lang="en-US" sz="1800" i="0" dirty="0" err="1">
                <a:solidFill>
                  <a:srgbClr val="000000"/>
                </a:solidFill>
                <a:latin typeface="Arial" charset="0"/>
              </a:rPr>
              <a:t>AirVector</a:t>
            </a:r>
            <a:r>
              <a:rPr lang="en-US" sz="1800" i="0" dirty="0">
                <a:solidFill>
                  <a:srgbClr val="000000"/>
                </a:solidFill>
                <a:latin typeface="Arial" charset="0"/>
              </a:rPr>
              <a:t> </a:t>
            </a:r>
            <a:r>
              <a:rPr lang="en-US" sz="1800" i="0" dirty="0" err="1">
                <a:solidFill>
                  <a:srgbClr val="000000"/>
                </a:solidFill>
                <a:latin typeface="Arial" charset="0"/>
              </a:rPr>
              <a:t>rndAirVec</a:t>
            </a:r>
            <a:r>
              <a:rPr lang="en-US" sz="1800" i="0" dirty="0">
                <a:solidFill>
                  <a:srgbClr val="000000"/>
                </a:solidFill>
                <a:latin typeface="Arial" charset="0"/>
              </a:rPr>
              <a:t> = </a:t>
            </a:r>
            <a:r>
              <a:rPr lang="en-US" sz="1800" b="1" i="0" dirty="0" err="1">
                <a:solidFill>
                  <a:srgbClr val="000000"/>
                </a:solidFill>
                <a:latin typeface="Arial" charset="0"/>
              </a:rPr>
              <a:t>align_linearRun</a:t>
            </a:r>
            <a:r>
              <a:rPr lang="en-US" sz="1800" i="0" dirty="0">
                <a:solidFill>
                  <a:srgbClr val="000000"/>
                </a:solidFill>
                <a:latin typeface="Arial" charset="0"/>
              </a:rPr>
              <a:t>( </a:t>
            </a:r>
            <a:r>
              <a:rPr lang="en-US" sz="1800" i="0" dirty="0" err="1">
                <a:solidFill>
                  <a:srgbClr val="000000"/>
                </a:solidFill>
                <a:latin typeface="Arial" charset="0"/>
              </a:rPr>
              <a:t>rndr</a:t>
            </a:r>
            <a:r>
              <a:rPr lang="en-US" sz="1800" i="0" dirty="0">
                <a:solidFill>
                  <a:srgbClr val="000000"/>
                </a:solidFill>
                <a:latin typeface="Arial" charset="0"/>
              </a:rPr>
              <a:t>, std, 12, 1000, 1000, "81 3 3" );</a:t>
            </a:r>
          </a:p>
          <a:p>
            <a:pPr lvl="1" algn="l" eaLnBrk="1" hangingPunct="1">
              <a:lnSpc>
                <a:spcPct val="120000"/>
              </a:lnSpc>
            </a:pPr>
            <a:r>
              <a:rPr lang="en-US" sz="1800" i="0" dirty="0">
                <a:solidFill>
                  <a:srgbClr val="000000"/>
                </a:solidFill>
                <a:latin typeface="Arial" charset="0"/>
              </a:rPr>
              <a:t>Run </a:t>
            </a:r>
            <a:r>
              <a:rPr lang="en-US" sz="1800" i="0" dirty="0" err="1">
                <a:solidFill>
                  <a:srgbClr val="000000"/>
                </a:solidFill>
                <a:latin typeface="Arial" charset="0"/>
              </a:rPr>
              <a:t>reslicedRndr</a:t>
            </a:r>
            <a:r>
              <a:rPr lang="en-US" sz="1800" i="0" dirty="0">
                <a:solidFill>
                  <a:srgbClr val="000000"/>
                </a:solidFill>
                <a:latin typeface="Arial" charset="0"/>
              </a:rPr>
              <a:t> = </a:t>
            </a:r>
            <a:r>
              <a:rPr lang="en-US" sz="1800" b="1" i="0" dirty="0" err="1">
                <a:solidFill>
                  <a:srgbClr val="000000"/>
                </a:solidFill>
                <a:latin typeface="Arial" charset="0"/>
              </a:rPr>
              <a:t>resliceRun</a:t>
            </a:r>
            <a:r>
              <a:rPr lang="en-US" sz="1800" i="0" dirty="0">
                <a:solidFill>
                  <a:srgbClr val="000000"/>
                </a:solidFill>
                <a:latin typeface="Arial" charset="0"/>
              </a:rPr>
              <a:t>( </a:t>
            </a:r>
            <a:r>
              <a:rPr lang="en-US" sz="1800" i="0" dirty="0" err="1">
                <a:solidFill>
                  <a:srgbClr val="000000"/>
                </a:solidFill>
                <a:latin typeface="Arial" charset="0"/>
              </a:rPr>
              <a:t>rndr</a:t>
            </a:r>
            <a:r>
              <a:rPr lang="en-US" sz="1800" i="0" dirty="0">
                <a:solidFill>
                  <a:srgbClr val="000000"/>
                </a:solidFill>
                <a:latin typeface="Arial" charset="0"/>
              </a:rPr>
              <a:t>, </a:t>
            </a:r>
            <a:r>
              <a:rPr lang="en-US" sz="1800" i="0" dirty="0" err="1">
                <a:solidFill>
                  <a:srgbClr val="000000"/>
                </a:solidFill>
                <a:latin typeface="Arial" charset="0"/>
              </a:rPr>
              <a:t>rndAirVec</a:t>
            </a:r>
            <a:r>
              <a:rPr lang="en-US" sz="1800" i="0" dirty="0">
                <a:solidFill>
                  <a:srgbClr val="000000"/>
                </a:solidFill>
                <a:latin typeface="Arial" charset="0"/>
              </a:rPr>
              <a:t>, "</a:t>
            </a:r>
            <a:r>
              <a:rPr lang="en-US" sz="1800" i="0" dirty="0" err="1">
                <a:solidFill>
                  <a:srgbClr val="000000"/>
                </a:solidFill>
                <a:latin typeface="Arial" charset="0"/>
              </a:rPr>
              <a:t>o</a:t>
            </a:r>
            <a:r>
              <a:rPr lang="en-US" sz="1800" i="0" dirty="0">
                <a:solidFill>
                  <a:srgbClr val="000000"/>
                </a:solidFill>
                <a:latin typeface="Arial" charset="0"/>
              </a:rPr>
              <a:t>", "</a:t>
            </a:r>
            <a:r>
              <a:rPr lang="en-US" sz="1800" i="0" dirty="0" err="1">
                <a:solidFill>
                  <a:srgbClr val="000000"/>
                </a:solidFill>
                <a:latin typeface="Arial" charset="0"/>
              </a:rPr>
              <a:t>k</a:t>
            </a:r>
            <a:r>
              <a:rPr lang="en-US" sz="1800" i="0" dirty="0">
                <a:solidFill>
                  <a:srgbClr val="000000"/>
                </a:solidFill>
                <a:latin typeface="Arial" charset="0"/>
              </a:rPr>
              <a:t>" );</a:t>
            </a:r>
          </a:p>
          <a:p>
            <a:pPr lvl="1" algn="l" eaLnBrk="1" hangingPunct="1">
              <a:lnSpc>
                <a:spcPct val="120000"/>
              </a:lnSpc>
            </a:pPr>
            <a:r>
              <a:rPr lang="en-US" sz="1800" i="0" dirty="0">
                <a:solidFill>
                  <a:srgbClr val="000000"/>
                </a:solidFill>
                <a:latin typeface="Arial" charset="0"/>
              </a:rPr>
              <a:t>Volume </a:t>
            </a:r>
            <a:r>
              <a:rPr lang="en-US" sz="1800" i="0" dirty="0" err="1">
                <a:solidFill>
                  <a:srgbClr val="000000"/>
                </a:solidFill>
                <a:latin typeface="Arial" charset="0"/>
              </a:rPr>
              <a:t>meanRand</a:t>
            </a:r>
            <a:r>
              <a:rPr lang="en-US" sz="1800" i="0" dirty="0">
                <a:solidFill>
                  <a:srgbClr val="000000"/>
                </a:solidFill>
                <a:latin typeface="Arial" charset="0"/>
              </a:rPr>
              <a:t> = </a:t>
            </a:r>
            <a:r>
              <a:rPr lang="en-US" sz="1800" b="1" i="0" dirty="0" err="1">
                <a:solidFill>
                  <a:srgbClr val="000000"/>
                </a:solidFill>
                <a:latin typeface="Arial" charset="0"/>
              </a:rPr>
              <a:t>softmean</a:t>
            </a:r>
            <a:r>
              <a:rPr lang="en-US" sz="1800" i="0" dirty="0">
                <a:solidFill>
                  <a:srgbClr val="000000"/>
                </a:solidFill>
                <a:latin typeface="Arial" charset="0"/>
              </a:rPr>
              <a:t>( </a:t>
            </a:r>
            <a:r>
              <a:rPr lang="en-US" sz="1800" i="0" dirty="0" err="1">
                <a:solidFill>
                  <a:srgbClr val="000000"/>
                </a:solidFill>
                <a:latin typeface="Arial" charset="0"/>
              </a:rPr>
              <a:t>reslicedRndr</a:t>
            </a:r>
            <a:r>
              <a:rPr lang="en-US" sz="1800" i="0" dirty="0">
                <a:solidFill>
                  <a:srgbClr val="000000"/>
                </a:solidFill>
                <a:latin typeface="Arial" charset="0"/>
              </a:rPr>
              <a:t>, "</a:t>
            </a:r>
            <a:r>
              <a:rPr lang="en-US" sz="1800" i="0" dirty="0" err="1">
                <a:solidFill>
                  <a:srgbClr val="000000"/>
                </a:solidFill>
                <a:latin typeface="Arial" charset="0"/>
              </a:rPr>
              <a:t>y</a:t>
            </a:r>
            <a:r>
              <a:rPr lang="en-US" sz="1800" i="0" dirty="0">
                <a:solidFill>
                  <a:srgbClr val="000000"/>
                </a:solidFill>
                <a:latin typeface="Arial" charset="0"/>
              </a:rPr>
              <a:t>", "null" );</a:t>
            </a:r>
          </a:p>
          <a:p>
            <a:pPr lvl="1" algn="l" eaLnBrk="1" hangingPunct="1">
              <a:lnSpc>
                <a:spcPct val="120000"/>
              </a:lnSpc>
            </a:pPr>
            <a:r>
              <a:rPr lang="en-US" sz="1800" i="0" dirty="0">
                <a:solidFill>
                  <a:srgbClr val="000000"/>
                </a:solidFill>
                <a:latin typeface="Arial" charset="0"/>
              </a:rPr>
              <a:t>Air </a:t>
            </a:r>
            <a:r>
              <a:rPr lang="en-US" sz="1800" i="0" dirty="0" err="1">
                <a:solidFill>
                  <a:srgbClr val="000000"/>
                </a:solidFill>
                <a:latin typeface="Arial" charset="0"/>
              </a:rPr>
              <a:t>mnQAAir</a:t>
            </a:r>
            <a:r>
              <a:rPr lang="en-US" sz="1800" i="0" dirty="0">
                <a:solidFill>
                  <a:srgbClr val="000000"/>
                </a:solidFill>
                <a:latin typeface="Arial" charset="0"/>
              </a:rPr>
              <a:t> = </a:t>
            </a:r>
            <a:r>
              <a:rPr lang="en-US" sz="1800" b="1" i="0" dirty="0" err="1">
                <a:solidFill>
                  <a:srgbClr val="000000"/>
                </a:solidFill>
                <a:latin typeface="Arial" charset="0"/>
              </a:rPr>
              <a:t>alignlinear</a:t>
            </a:r>
            <a:r>
              <a:rPr lang="en-US" sz="1800" i="0" dirty="0">
                <a:solidFill>
                  <a:srgbClr val="000000"/>
                </a:solidFill>
                <a:latin typeface="Arial" charset="0"/>
              </a:rPr>
              <a:t>( </a:t>
            </a:r>
            <a:r>
              <a:rPr lang="en-US" sz="1800" i="0" dirty="0" err="1">
                <a:solidFill>
                  <a:srgbClr val="000000"/>
                </a:solidFill>
                <a:latin typeface="Arial" charset="0"/>
              </a:rPr>
              <a:t>a.nHires</a:t>
            </a:r>
            <a:r>
              <a:rPr lang="en-US" sz="1800" i="0" dirty="0">
                <a:solidFill>
                  <a:srgbClr val="000000"/>
                </a:solidFill>
                <a:latin typeface="Arial" charset="0"/>
              </a:rPr>
              <a:t>, </a:t>
            </a:r>
            <a:r>
              <a:rPr lang="en-US" sz="1800" i="0" dirty="0" err="1">
                <a:solidFill>
                  <a:srgbClr val="000000"/>
                </a:solidFill>
                <a:latin typeface="Arial" charset="0"/>
              </a:rPr>
              <a:t>meanRand</a:t>
            </a:r>
            <a:r>
              <a:rPr lang="en-US" sz="1800" i="0" dirty="0">
                <a:solidFill>
                  <a:srgbClr val="000000"/>
                </a:solidFill>
                <a:latin typeface="Arial" charset="0"/>
              </a:rPr>
              <a:t>, 6, 1000, 4, "81 3 3" );</a:t>
            </a:r>
          </a:p>
          <a:p>
            <a:pPr lvl="1" algn="l" eaLnBrk="1" hangingPunct="1">
              <a:lnSpc>
                <a:spcPct val="120000"/>
              </a:lnSpc>
            </a:pPr>
            <a:r>
              <a:rPr lang="en-US" sz="1800" i="0" dirty="0">
                <a:solidFill>
                  <a:srgbClr val="000000"/>
                </a:solidFill>
                <a:latin typeface="Arial" charset="0"/>
              </a:rPr>
              <a:t>Warp </a:t>
            </a:r>
            <a:r>
              <a:rPr lang="en-US" sz="1800" i="0" dirty="0" err="1">
                <a:solidFill>
                  <a:srgbClr val="000000"/>
                </a:solidFill>
                <a:latin typeface="Arial" charset="0"/>
              </a:rPr>
              <a:t>boldNormWarp</a:t>
            </a:r>
            <a:r>
              <a:rPr lang="en-US" sz="1800" i="0" dirty="0">
                <a:solidFill>
                  <a:srgbClr val="000000"/>
                </a:solidFill>
                <a:latin typeface="Arial" charset="0"/>
              </a:rPr>
              <a:t> = </a:t>
            </a:r>
            <a:r>
              <a:rPr lang="en-US" sz="1800" b="1" i="0" dirty="0" err="1">
                <a:solidFill>
                  <a:srgbClr val="000000"/>
                </a:solidFill>
                <a:latin typeface="Arial" charset="0"/>
              </a:rPr>
              <a:t>combinewarp</a:t>
            </a:r>
            <a:r>
              <a:rPr lang="en-US" sz="1800" i="0" dirty="0">
                <a:solidFill>
                  <a:srgbClr val="000000"/>
                </a:solidFill>
                <a:latin typeface="Arial" charset="0"/>
              </a:rPr>
              <a:t>( shrink, </a:t>
            </a:r>
            <a:r>
              <a:rPr lang="en-US" sz="1800" i="0" dirty="0" err="1">
                <a:solidFill>
                  <a:srgbClr val="000000"/>
                </a:solidFill>
                <a:latin typeface="Arial" charset="0"/>
              </a:rPr>
              <a:t>a.aWarp</a:t>
            </a:r>
            <a:r>
              <a:rPr lang="en-US" sz="1800" i="0" dirty="0">
                <a:solidFill>
                  <a:srgbClr val="000000"/>
                </a:solidFill>
                <a:latin typeface="Arial" charset="0"/>
              </a:rPr>
              <a:t>, </a:t>
            </a:r>
            <a:r>
              <a:rPr lang="en-US" sz="1800" i="0" dirty="0" err="1">
                <a:solidFill>
                  <a:srgbClr val="000000"/>
                </a:solidFill>
                <a:latin typeface="Arial" charset="0"/>
              </a:rPr>
              <a:t>mnQAAir</a:t>
            </a:r>
            <a:r>
              <a:rPr lang="en-US" sz="1800" i="0" dirty="0">
                <a:solidFill>
                  <a:srgbClr val="000000"/>
                </a:solidFill>
                <a:latin typeface="Arial" charset="0"/>
              </a:rPr>
              <a:t> );</a:t>
            </a:r>
          </a:p>
          <a:p>
            <a:pPr lvl="1" algn="l" eaLnBrk="1" hangingPunct="1">
              <a:lnSpc>
                <a:spcPct val="120000"/>
              </a:lnSpc>
            </a:pPr>
            <a:r>
              <a:rPr lang="en-US" sz="1800" i="0" dirty="0">
                <a:solidFill>
                  <a:srgbClr val="000000"/>
                </a:solidFill>
                <a:latin typeface="Arial" charset="0"/>
              </a:rPr>
              <a:t>Run nr = </a:t>
            </a:r>
            <a:r>
              <a:rPr lang="en-US" sz="1800" b="1" i="0" dirty="0" err="1">
                <a:solidFill>
                  <a:srgbClr val="000000"/>
                </a:solidFill>
                <a:latin typeface="Arial" charset="0"/>
              </a:rPr>
              <a:t>reslice_warp_run</a:t>
            </a:r>
            <a:r>
              <a:rPr lang="en-US" sz="1800" i="0" dirty="0">
                <a:solidFill>
                  <a:srgbClr val="000000"/>
                </a:solidFill>
                <a:latin typeface="Arial" charset="0"/>
              </a:rPr>
              <a:t>( </a:t>
            </a:r>
            <a:r>
              <a:rPr lang="en-US" sz="1800" i="0" dirty="0" err="1">
                <a:solidFill>
                  <a:srgbClr val="000000"/>
                </a:solidFill>
                <a:latin typeface="Arial" charset="0"/>
              </a:rPr>
              <a:t>boldNormWarp</a:t>
            </a:r>
            <a:r>
              <a:rPr lang="en-US" sz="1800" i="0" dirty="0">
                <a:solidFill>
                  <a:srgbClr val="000000"/>
                </a:solidFill>
                <a:latin typeface="Arial" charset="0"/>
              </a:rPr>
              <a:t>, </a:t>
            </a:r>
            <a:r>
              <a:rPr lang="en-US" sz="1800" i="0" dirty="0" err="1">
                <a:solidFill>
                  <a:srgbClr val="000000"/>
                </a:solidFill>
                <a:latin typeface="Arial" charset="0"/>
              </a:rPr>
              <a:t>roRun</a:t>
            </a:r>
            <a:r>
              <a:rPr lang="en-US" sz="1800" i="0" dirty="0">
                <a:solidFill>
                  <a:srgbClr val="000000"/>
                </a:solidFill>
                <a:latin typeface="Arial" charset="0"/>
              </a:rPr>
              <a:t> );</a:t>
            </a:r>
          </a:p>
          <a:p>
            <a:pPr lvl="1" algn="l" eaLnBrk="1" hangingPunct="1">
              <a:lnSpc>
                <a:spcPct val="120000"/>
              </a:lnSpc>
            </a:pPr>
            <a:r>
              <a:rPr lang="en-US" sz="1800" i="0" dirty="0">
                <a:solidFill>
                  <a:srgbClr val="000000"/>
                </a:solidFill>
                <a:latin typeface="Arial" charset="0"/>
              </a:rPr>
              <a:t>Volume </a:t>
            </a:r>
            <a:r>
              <a:rPr lang="en-US" sz="1800" i="0" dirty="0" err="1">
                <a:solidFill>
                  <a:srgbClr val="000000"/>
                </a:solidFill>
                <a:latin typeface="Arial" charset="0"/>
              </a:rPr>
              <a:t>meanAll</a:t>
            </a:r>
            <a:r>
              <a:rPr lang="en-US" sz="1800" i="0" dirty="0">
                <a:solidFill>
                  <a:srgbClr val="000000"/>
                </a:solidFill>
                <a:latin typeface="Arial" charset="0"/>
              </a:rPr>
              <a:t> = </a:t>
            </a:r>
            <a:r>
              <a:rPr lang="en-US" sz="1800" b="1" i="0" dirty="0" err="1">
                <a:solidFill>
                  <a:srgbClr val="000000"/>
                </a:solidFill>
                <a:latin typeface="Arial" charset="0"/>
              </a:rPr>
              <a:t>strictmean</a:t>
            </a:r>
            <a:r>
              <a:rPr lang="en-US" sz="1800" i="0" dirty="0">
                <a:solidFill>
                  <a:srgbClr val="000000"/>
                </a:solidFill>
                <a:latin typeface="Arial" charset="0"/>
              </a:rPr>
              <a:t>( nr, "</a:t>
            </a:r>
            <a:r>
              <a:rPr lang="en-US" sz="1800" i="0" dirty="0" err="1">
                <a:solidFill>
                  <a:srgbClr val="000000"/>
                </a:solidFill>
                <a:latin typeface="Arial" charset="0"/>
              </a:rPr>
              <a:t>y</a:t>
            </a:r>
            <a:r>
              <a:rPr lang="en-US" sz="1800" i="0" dirty="0">
                <a:solidFill>
                  <a:srgbClr val="000000"/>
                </a:solidFill>
                <a:latin typeface="Arial" charset="0"/>
              </a:rPr>
              <a:t>", "null" )</a:t>
            </a:r>
          </a:p>
          <a:p>
            <a:pPr lvl="1" algn="l" eaLnBrk="1" hangingPunct="1">
              <a:lnSpc>
                <a:spcPct val="120000"/>
              </a:lnSpc>
            </a:pPr>
            <a:r>
              <a:rPr lang="en-US" sz="1800" i="0" dirty="0">
                <a:solidFill>
                  <a:srgbClr val="000000"/>
                </a:solidFill>
                <a:latin typeface="Arial" charset="0"/>
              </a:rPr>
              <a:t>Volume </a:t>
            </a:r>
            <a:r>
              <a:rPr lang="en-US" sz="1800" i="0" dirty="0" err="1">
                <a:solidFill>
                  <a:srgbClr val="000000"/>
                </a:solidFill>
                <a:latin typeface="Arial" charset="0"/>
              </a:rPr>
              <a:t>boldMask</a:t>
            </a:r>
            <a:r>
              <a:rPr lang="en-US" sz="1800" i="0" dirty="0">
                <a:solidFill>
                  <a:srgbClr val="000000"/>
                </a:solidFill>
                <a:latin typeface="Arial" charset="0"/>
              </a:rPr>
              <a:t> = </a:t>
            </a:r>
            <a:r>
              <a:rPr lang="en-US" sz="1800" b="1" i="0" dirty="0" err="1">
                <a:solidFill>
                  <a:srgbClr val="000000"/>
                </a:solidFill>
                <a:latin typeface="Arial" charset="0"/>
              </a:rPr>
              <a:t>binarize</a:t>
            </a:r>
            <a:r>
              <a:rPr lang="en-US" sz="1800" i="0" dirty="0">
                <a:solidFill>
                  <a:srgbClr val="000000"/>
                </a:solidFill>
                <a:latin typeface="Arial" charset="0"/>
              </a:rPr>
              <a:t>( </a:t>
            </a:r>
            <a:r>
              <a:rPr lang="en-US" sz="1800" i="0" dirty="0" err="1">
                <a:solidFill>
                  <a:srgbClr val="000000"/>
                </a:solidFill>
                <a:latin typeface="Arial" charset="0"/>
              </a:rPr>
              <a:t>meanAll</a:t>
            </a:r>
            <a:r>
              <a:rPr lang="en-US" sz="1800" i="0" dirty="0">
                <a:solidFill>
                  <a:srgbClr val="000000"/>
                </a:solidFill>
                <a:latin typeface="Arial" charset="0"/>
              </a:rPr>
              <a:t>, "</a:t>
            </a:r>
            <a:r>
              <a:rPr lang="en-US" sz="1800" i="0" dirty="0" err="1">
                <a:solidFill>
                  <a:srgbClr val="000000"/>
                </a:solidFill>
                <a:latin typeface="Arial" charset="0"/>
              </a:rPr>
              <a:t>y</a:t>
            </a:r>
            <a:r>
              <a:rPr lang="en-US" sz="1800" i="0" dirty="0">
                <a:solidFill>
                  <a:srgbClr val="000000"/>
                </a:solidFill>
                <a:latin typeface="Arial" charset="0"/>
              </a:rPr>
              <a:t>" );</a:t>
            </a:r>
          </a:p>
          <a:p>
            <a:pPr lvl="1" algn="l" eaLnBrk="1" hangingPunct="1">
              <a:lnSpc>
                <a:spcPct val="120000"/>
              </a:lnSpc>
            </a:pPr>
            <a:r>
              <a:rPr lang="en-US" sz="1800" i="0" dirty="0" err="1">
                <a:solidFill>
                  <a:srgbClr val="000000"/>
                </a:solidFill>
                <a:latin typeface="Arial" charset="0"/>
              </a:rPr>
              <a:t>snr</a:t>
            </a:r>
            <a:r>
              <a:rPr lang="en-US" sz="1800" i="0" dirty="0">
                <a:solidFill>
                  <a:srgbClr val="000000"/>
                </a:solidFill>
                <a:latin typeface="Arial" charset="0"/>
              </a:rPr>
              <a:t> = </a:t>
            </a:r>
            <a:r>
              <a:rPr lang="en-US" sz="1800" b="1" i="0" dirty="0" err="1">
                <a:solidFill>
                  <a:srgbClr val="000000"/>
                </a:solidFill>
                <a:latin typeface="Arial" charset="0"/>
              </a:rPr>
              <a:t>gsmoothRun</a:t>
            </a:r>
            <a:r>
              <a:rPr lang="en-US" sz="1800" i="0" dirty="0">
                <a:solidFill>
                  <a:srgbClr val="000000"/>
                </a:solidFill>
                <a:latin typeface="Arial" charset="0"/>
              </a:rPr>
              <a:t>( nr, </a:t>
            </a:r>
            <a:r>
              <a:rPr lang="en-US" sz="1800" i="0" dirty="0" err="1">
                <a:solidFill>
                  <a:srgbClr val="000000"/>
                </a:solidFill>
                <a:latin typeface="Arial" charset="0"/>
              </a:rPr>
              <a:t>boldMask</a:t>
            </a:r>
            <a:r>
              <a:rPr lang="en-US" sz="1800" i="0" dirty="0">
                <a:solidFill>
                  <a:srgbClr val="000000"/>
                </a:solidFill>
                <a:latin typeface="Arial" charset="0"/>
              </a:rPr>
              <a:t>, "6 6 6" );</a:t>
            </a:r>
          </a:p>
          <a:p>
            <a:pPr algn="l" eaLnBrk="1" hangingPunct="1">
              <a:lnSpc>
                <a:spcPct val="120000"/>
              </a:lnSpc>
            </a:pPr>
            <a:r>
              <a:rPr lang="en-US" sz="1800" i="0" dirty="0">
                <a:solidFill>
                  <a:srgbClr val="000000"/>
                </a:solidFill>
                <a:latin typeface="Arial" charset="0"/>
              </a:rPr>
              <a:t>}</a:t>
            </a:r>
          </a:p>
        </p:txBody>
      </p:sp>
      <p:sp>
        <p:nvSpPr>
          <p:cNvPr id="1592324" name="AutoShape 4"/>
          <p:cNvSpPr>
            <a:spLocks noChangeArrowheads="1"/>
          </p:cNvSpPr>
          <p:nvPr/>
        </p:nvSpPr>
        <p:spPr bwMode="auto">
          <a:xfrm>
            <a:off x="4811713" y="1127125"/>
            <a:ext cx="4313237" cy="1616075"/>
          </a:xfrm>
          <a:prstGeom prst="wedgeRectCallout">
            <a:avLst>
              <a:gd name="adj1" fmla="val -65090"/>
              <a:gd name="adj2" fmla="val 21742"/>
            </a:avLst>
          </a:prstGeom>
          <a:solidFill>
            <a:schemeClr val="tx2">
              <a:lumMod val="20000"/>
              <a:lumOff val="80000"/>
            </a:schemeClr>
          </a:solidFill>
          <a:ln w="9525">
            <a:solidFill>
              <a:schemeClr val="tx1"/>
            </a:solidFill>
            <a:miter lim="800000"/>
            <a:headEnd/>
            <a:tailEnd/>
          </a:ln>
          <a:effectLst/>
        </p:spPr>
        <p:txBody>
          <a:bodyPr>
            <a:prstTxWarp prst="textNoShape">
              <a:avLst/>
            </a:prstTxWarp>
          </a:bodyPr>
          <a:lstStyle/>
          <a:p>
            <a:pPr algn="l" eaLnBrk="1" hangingPunct="1"/>
            <a:r>
              <a:rPr lang="en-US" sz="1600" i="0" dirty="0">
                <a:solidFill>
                  <a:srgbClr val="000000"/>
                </a:solidFill>
                <a:latin typeface="Arial" charset="0"/>
              </a:rPr>
              <a:t>(Run or) </a:t>
            </a:r>
            <a:r>
              <a:rPr lang="en-US" sz="1600" i="0" dirty="0" err="1">
                <a:solidFill>
                  <a:srgbClr val="000000"/>
                </a:solidFill>
                <a:latin typeface="Arial" charset="0"/>
              </a:rPr>
              <a:t>reorientRun</a:t>
            </a:r>
            <a:r>
              <a:rPr lang="en-US" sz="1600" i="0" dirty="0">
                <a:solidFill>
                  <a:srgbClr val="000000"/>
                </a:solidFill>
                <a:latin typeface="Arial" charset="0"/>
              </a:rPr>
              <a:t> </a:t>
            </a:r>
            <a:r>
              <a:rPr lang="en-US" sz="1600" i="0" dirty="0" smtClean="0">
                <a:solidFill>
                  <a:srgbClr val="000000"/>
                </a:solidFill>
                <a:latin typeface="Arial" charset="0"/>
              </a:rPr>
              <a:t>( Run </a:t>
            </a:r>
            <a:r>
              <a:rPr lang="en-US" sz="1600" i="0" dirty="0" err="1">
                <a:solidFill>
                  <a:srgbClr val="000000"/>
                </a:solidFill>
                <a:latin typeface="Arial" charset="0"/>
              </a:rPr>
              <a:t>ir</a:t>
            </a:r>
            <a:r>
              <a:rPr lang="en-US" sz="1600" i="0" dirty="0">
                <a:solidFill>
                  <a:srgbClr val="000000"/>
                </a:solidFill>
                <a:latin typeface="Arial" charset="0"/>
              </a:rPr>
              <a:t>,</a:t>
            </a:r>
            <a:r>
              <a:rPr lang="en-US" sz="1600" i="0" dirty="0" smtClean="0">
                <a:solidFill>
                  <a:srgbClr val="000000"/>
                </a:solidFill>
                <a:latin typeface="Arial" charset="0"/>
              </a:rPr>
              <a:t> string </a:t>
            </a:r>
            <a:r>
              <a:rPr lang="en-US" sz="1600" i="0" dirty="0">
                <a:solidFill>
                  <a:srgbClr val="000000"/>
                </a:solidFill>
                <a:latin typeface="Arial" charset="0"/>
              </a:rPr>
              <a:t>direction</a:t>
            </a:r>
            <a:r>
              <a:rPr lang="en-US" sz="1600" i="0" dirty="0" smtClean="0">
                <a:solidFill>
                  <a:srgbClr val="000000"/>
                </a:solidFill>
                <a:latin typeface="Arial" charset="0"/>
              </a:rPr>
              <a:t>)</a:t>
            </a:r>
          </a:p>
          <a:p>
            <a:pPr algn="l" eaLnBrk="1" hangingPunct="1"/>
            <a:r>
              <a:rPr lang="en-US" sz="1600" i="0" dirty="0" smtClean="0">
                <a:solidFill>
                  <a:srgbClr val="000000"/>
                </a:solidFill>
                <a:latin typeface="Arial" charset="0"/>
              </a:rPr>
              <a:t>{     </a:t>
            </a:r>
          </a:p>
          <a:p>
            <a:pPr algn="l" eaLnBrk="1" hangingPunct="1"/>
            <a:r>
              <a:rPr lang="en-US" sz="1600" dirty="0" smtClean="0">
                <a:solidFill>
                  <a:srgbClr val="000000"/>
                </a:solidFill>
                <a:latin typeface="Arial" charset="0"/>
              </a:rPr>
              <a:t>       </a:t>
            </a:r>
            <a:r>
              <a:rPr lang="en-US" sz="1600" i="0" dirty="0" smtClean="0">
                <a:solidFill>
                  <a:srgbClr val="000000"/>
                </a:solidFill>
                <a:latin typeface="Arial" charset="0"/>
              </a:rPr>
              <a:t> </a:t>
            </a:r>
            <a:r>
              <a:rPr lang="en-US" sz="1600" i="0" dirty="0" err="1" smtClean="0">
                <a:solidFill>
                  <a:srgbClr val="000000"/>
                </a:solidFill>
                <a:latin typeface="Arial" charset="0"/>
              </a:rPr>
              <a:t>foreach</a:t>
            </a:r>
            <a:r>
              <a:rPr lang="en-US" sz="1600" i="0" dirty="0" smtClean="0">
                <a:solidFill>
                  <a:srgbClr val="000000"/>
                </a:solidFill>
                <a:latin typeface="Arial" charset="0"/>
              </a:rPr>
              <a:t> </a:t>
            </a:r>
            <a:r>
              <a:rPr lang="en-US" sz="1600" i="0" dirty="0">
                <a:solidFill>
                  <a:srgbClr val="000000"/>
                </a:solidFill>
                <a:latin typeface="Arial" charset="0"/>
              </a:rPr>
              <a:t>Volume </a:t>
            </a:r>
            <a:r>
              <a:rPr lang="en-US" sz="1600" dirty="0">
                <a:solidFill>
                  <a:srgbClr val="000000"/>
                </a:solidFill>
                <a:latin typeface="Arial" charset="0"/>
              </a:rPr>
              <a:t>iv</a:t>
            </a:r>
            <a:r>
              <a:rPr lang="en-US" sz="1600" i="0" dirty="0">
                <a:solidFill>
                  <a:srgbClr val="000000"/>
                </a:solidFill>
                <a:latin typeface="Arial" charset="0"/>
              </a:rPr>
              <a:t>, </a:t>
            </a:r>
            <a:r>
              <a:rPr lang="en-US" sz="1600" i="0" dirty="0" err="1">
                <a:solidFill>
                  <a:srgbClr val="000000"/>
                </a:solidFill>
                <a:latin typeface="Arial" charset="0"/>
              </a:rPr>
              <a:t>i</a:t>
            </a:r>
            <a:r>
              <a:rPr lang="en-US" sz="1600" i="0" dirty="0">
                <a:solidFill>
                  <a:srgbClr val="000000"/>
                </a:solidFill>
                <a:latin typeface="Arial" charset="0"/>
              </a:rPr>
              <a:t> in </a:t>
            </a:r>
            <a:r>
              <a:rPr lang="en-US" sz="1600" i="0" dirty="0" err="1">
                <a:solidFill>
                  <a:srgbClr val="000000"/>
                </a:solidFill>
                <a:latin typeface="Arial" charset="0"/>
              </a:rPr>
              <a:t>ir.v</a:t>
            </a:r>
            <a:r>
              <a:rPr lang="en-US" sz="1600" i="0" dirty="0">
                <a:solidFill>
                  <a:srgbClr val="000000"/>
                </a:solidFill>
                <a:latin typeface="Arial" charset="0"/>
              </a:rPr>
              <a:t> {</a:t>
            </a:r>
          </a:p>
          <a:p>
            <a:pPr algn="l" eaLnBrk="1" hangingPunct="1"/>
            <a:r>
              <a:rPr lang="en-US" sz="1600" i="0" dirty="0">
                <a:solidFill>
                  <a:srgbClr val="000000"/>
                </a:solidFill>
                <a:latin typeface="Arial" charset="0"/>
              </a:rPr>
              <a:t>                </a:t>
            </a:r>
            <a:r>
              <a:rPr lang="en-US" sz="1600" i="0" dirty="0" err="1">
                <a:solidFill>
                  <a:srgbClr val="000000"/>
                </a:solidFill>
                <a:latin typeface="Arial" charset="0"/>
              </a:rPr>
              <a:t>or.v[i</a:t>
            </a:r>
            <a:r>
              <a:rPr lang="en-US" sz="1600" i="0" dirty="0">
                <a:solidFill>
                  <a:srgbClr val="000000"/>
                </a:solidFill>
                <a:latin typeface="Arial" charset="0"/>
              </a:rPr>
              <a:t>] = </a:t>
            </a:r>
            <a:r>
              <a:rPr lang="en-US" sz="1600" i="0" dirty="0" err="1">
                <a:solidFill>
                  <a:srgbClr val="000000"/>
                </a:solidFill>
                <a:latin typeface="Arial" charset="0"/>
              </a:rPr>
              <a:t>reorient(</a:t>
            </a:r>
            <a:r>
              <a:rPr lang="en-US" sz="1600" dirty="0" err="1">
                <a:solidFill>
                  <a:srgbClr val="000000"/>
                </a:solidFill>
                <a:latin typeface="Arial" charset="0"/>
              </a:rPr>
              <a:t>iv</a:t>
            </a:r>
            <a:r>
              <a:rPr lang="en-US" sz="1600" i="0" dirty="0">
                <a:solidFill>
                  <a:srgbClr val="000000"/>
                </a:solidFill>
                <a:latin typeface="Arial" charset="0"/>
              </a:rPr>
              <a:t>, direction);</a:t>
            </a:r>
          </a:p>
          <a:p>
            <a:pPr algn="l" eaLnBrk="1" hangingPunct="1"/>
            <a:r>
              <a:rPr lang="en-US" sz="1600" i="0" dirty="0">
                <a:solidFill>
                  <a:srgbClr val="000000"/>
                </a:solidFill>
                <a:latin typeface="Arial" charset="0"/>
              </a:rPr>
              <a:t>        }</a:t>
            </a:r>
            <a:endParaRPr lang="en-US" sz="1600" i="0" dirty="0" smtClean="0">
              <a:solidFill>
                <a:srgbClr val="000000"/>
              </a:solidFill>
              <a:latin typeface="Arial" charset="0"/>
            </a:endParaRPr>
          </a:p>
          <a:p>
            <a:pPr algn="l" eaLnBrk="1" hangingPunct="1"/>
            <a:r>
              <a:rPr lang="en-US" sz="1600" i="0" dirty="0" smtClean="0">
                <a:solidFill>
                  <a:srgbClr val="000000"/>
                </a:solidFill>
                <a:latin typeface="Arial" charset="0"/>
              </a:rPr>
              <a:t>}</a:t>
            </a:r>
            <a:endParaRPr lang="en-US" sz="1600" i="0" dirty="0">
              <a:solidFill>
                <a:srgbClr val="000000"/>
              </a:solidFill>
              <a:latin typeface="Arial" charset="0"/>
            </a:endParaRPr>
          </a:p>
        </p:txBody>
      </p:sp>
      <p:sp>
        <p:nvSpPr>
          <p:cNvPr id="5" name="Slide Number Placeholder 4"/>
          <p:cNvSpPr>
            <a:spLocks noGrp="1"/>
          </p:cNvSpPr>
          <p:nvPr>
            <p:ph type="sldNum" sz="quarter" idx="12"/>
          </p:nvPr>
        </p:nvSpPr>
        <p:spPr/>
        <p:txBody>
          <a:bodyPr/>
          <a:lstStyle/>
          <a:p>
            <a:pPr>
              <a:defRPr/>
            </a:pPr>
            <a:fld id="{BD815F56-630E-7E4B-8F2C-15A1EE33C21F}" type="slidenum">
              <a:rPr lang="en-US" smtClean="0"/>
              <a:pPr>
                <a:defRPr/>
              </a:pPr>
              <a:t>16</a:t>
            </a:fld>
            <a:endParaRPr lang="en-US"/>
          </a:p>
        </p:txBody>
      </p:sp>
      <p:sp>
        <p:nvSpPr>
          <p:cNvPr id="6" name="Footer Placeholder 5"/>
          <p:cNvSpPr>
            <a:spLocks noGrp="1"/>
          </p:cNvSpPr>
          <p:nvPr>
            <p:ph type="ftr" sz="quarter" idx="11"/>
          </p:nvPr>
        </p:nvSpPr>
        <p:spPr/>
        <p:txBody>
          <a:bodyPr/>
          <a:lstStyle/>
          <a:p>
            <a:pPr>
              <a:defRPr/>
            </a:pPr>
            <a:r>
              <a:rPr lang="en-US" smtClean="0"/>
              <a:t>www.ci.uchicago.edu/swift    www.mcs.anl.gov/exm</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923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2324" grpId="0" animBg="1"/>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normAutofit/>
          </a:bodyPr>
          <a:lstStyle/>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t>Dataset mapping example: fMRI datasets</a:t>
            </a:r>
          </a:p>
        </p:txBody>
      </p:sp>
      <p:sp>
        <p:nvSpPr>
          <p:cNvPr id="78851" name="Rectangle 3"/>
          <p:cNvSpPr>
            <a:spLocks noChangeArrowheads="1"/>
          </p:cNvSpPr>
          <p:nvPr/>
        </p:nvSpPr>
        <p:spPr bwMode="auto">
          <a:xfrm>
            <a:off x="4800600" y="1143000"/>
            <a:ext cx="3155950" cy="5559425"/>
          </a:xfrm>
          <a:prstGeom prst="rect">
            <a:avLst/>
          </a:prstGeom>
          <a:solidFill>
            <a:srgbClr val="FFFFFF"/>
          </a:solidFill>
          <a:ln w="9525">
            <a:noFill/>
            <a:round/>
            <a:headEnd/>
            <a:tailEnd/>
          </a:ln>
        </p:spPr>
        <p:txBody>
          <a:bodyPr lIns="90000" tIns="46800" rIns="90000" bIns="46800">
            <a:prstTxWarp prst="textNoShape">
              <a:avLst/>
            </a:prstTxWarp>
            <a:spAutoFit/>
          </a:bodyPr>
          <a:lstStyle/>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type </a:t>
            </a:r>
            <a:r>
              <a:rPr lang="en-GB" sz="1800" b="1">
                <a:solidFill>
                  <a:srgbClr val="000000"/>
                </a:solidFill>
              </a:rPr>
              <a:t>Study </a:t>
            </a:r>
            <a:r>
              <a:rPr lang="en-GB" sz="1800">
                <a:solidFill>
                  <a:srgbClr val="000000"/>
                </a:solidFill>
              </a:rPr>
              <a:t>{ </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	Group g[ ]; </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1800">
              <a:solidFill>
                <a:srgbClr val="000000"/>
              </a:solidFill>
            </a:endParaRP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type </a:t>
            </a:r>
            <a:r>
              <a:rPr lang="en-GB" sz="1800" b="1">
                <a:solidFill>
                  <a:srgbClr val="000000"/>
                </a:solidFill>
              </a:rPr>
              <a:t>Group </a:t>
            </a:r>
            <a:r>
              <a:rPr lang="en-GB" sz="1800">
                <a:solidFill>
                  <a:srgbClr val="000000"/>
                </a:solidFill>
              </a:rPr>
              <a:t>{ </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	Subject s[ ]; </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1800">
              <a:solidFill>
                <a:srgbClr val="000000"/>
              </a:solidFill>
            </a:endParaRP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type </a:t>
            </a:r>
            <a:r>
              <a:rPr lang="en-GB" sz="1800" b="1">
                <a:solidFill>
                  <a:srgbClr val="000000"/>
                </a:solidFill>
              </a:rPr>
              <a:t>Subject </a:t>
            </a:r>
            <a:r>
              <a:rPr lang="en-GB" sz="1800">
                <a:solidFill>
                  <a:srgbClr val="000000"/>
                </a:solidFill>
              </a:rPr>
              <a:t>{ </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	Volume anat; </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	Run run[ ]; </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1800">
              <a:solidFill>
                <a:srgbClr val="000000"/>
              </a:solidFill>
            </a:endParaRP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type </a:t>
            </a:r>
            <a:r>
              <a:rPr lang="en-GB" sz="1800" b="1">
                <a:solidFill>
                  <a:srgbClr val="000000"/>
                </a:solidFill>
              </a:rPr>
              <a:t>Run </a:t>
            </a:r>
            <a:r>
              <a:rPr lang="en-GB" sz="1800">
                <a:solidFill>
                  <a:srgbClr val="000000"/>
                </a:solidFill>
              </a:rPr>
              <a:t>{ </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	Volume v[ ]; </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1800">
              <a:solidFill>
                <a:srgbClr val="000000"/>
              </a:solidFill>
            </a:endParaRP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type </a:t>
            </a:r>
            <a:r>
              <a:rPr lang="en-GB" sz="1800" b="1">
                <a:solidFill>
                  <a:srgbClr val="000000"/>
                </a:solidFill>
              </a:rPr>
              <a:t>Volume </a:t>
            </a:r>
            <a:r>
              <a:rPr lang="en-GB" sz="1800">
                <a:solidFill>
                  <a:srgbClr val="000000"/>
                </a:solidFill>
              </a:rPr>
              <a:t>{ </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	Image img; </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	Header hdr; </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a:t>
            </a:r>
          </a:p>
        </p:txBody>
      </p:sp>
      <p:pic>
        <p:nvPicPr>
          <p:cNvPr id="78852" name="Picture 6"/>
          <p:cNvPicPr>
            <a:picLocks noChangeAspect="1" noChangeArrowheads="1"/>
          </p:cNvPicPr>
          <p:nvPr/>
        </p:nvPicPr>
        <p:blipFill>
          <a:blip r:embed="rId3"/>
          <a:srcRect/>
          <a:stretch>
            <a:fillRect/>
          </a:stretch>
        </p:blipFill>
        <p:spPr bwMode="auto">
          <a:xfrm>
            <a:off x="1392238" y="1295400"/>
            <a:ext cx="2874962" cy="3854450"/>
          </a:xfrm>
          <a:prstGeom prst="rect">
            <a:avLst/>
          </a:prstGeom>
          <a:solidFill>
            <a:srgbClr val="CCFFCC"/>
          </a:solidFill>
          <a:ln w="9360">
            <a:solidFill>
              <a:srgbClr val="000000"/>
            </a:solidFill>
            <a:miter lim="800000"/>
            <a:headEnd/>
            <a:tailEnd/>
          </a:ln>
        </p:spPr>
      </p:pic>
      <p:sp>
        <p:nvSpPr>
          <p:cNvPr id="78853" name="Rectangle 3"/>
          <p:cNvSpPr>
            <a:spLocks noChangeArrowheads="1"/>
          </p:cNvSpPr>
          <p:nvPr/>
        </p:nvSpPr>
        <p:spPr bwMode="auto">
          <a:xfrm>
            <a:off x="76200" y="2743200"/>
            <a:ext cx="1066800" cy="885825"/>
          </a:xfrm>
          <a:prstGeom prst="rect">
            <a:avLst/>
          </a:prstGeom>
          <a:solidFill>
            <a:srgbClr val="FFFFFF"/>
          </a:solidFill>
          <a:ln w="9525">
            <a:noFill/>
            <a:round/>
            <a:headEnd/>
            <a:tailEnd/>
          </a:ln>
        </p:spPr>
        <p:txBody>
          <a:bodyPr lIns="90000" tIns="46800" rIns="90000" bIns="46800">
            <a:prstTxWarp prst="textNoShape">
              <a:avLst/>
            </a:prstTxWarp>
            <a:spAutoFit/>
          </a:bodyPr>
          <a:lstStyle/>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800">
                <a:solidFill>
                  <a:srgbClr val="000000"/>
                </a:solidFill>
              </a:rPr>
              <a:t>O</a:t>
            </a:r>
            <a:r>
              <a:rPr lang="en-GB" sz="1800">
                <a:solidFill>
                  <a:srgbClr val="000000"/>
                </a:solidFill>
              </a:rPr>
              <a:t>n-Disk</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Data</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a:solidFill>
                  <a:srgbClr val="000000"/>
                </a:solidFill>
              </a:rPr>
              <a:t>Layout</a:t>
            </a:r>
          </a:p>
        </p:txBody>
      </p:sp>
      <p:sp>
        <p:nvSpPr>
          <p:cNvPr id="6" name="Left Brace 5"/>
          <p:cNvSpPr/>
          <p:nvPr/>
        </p:nvSpPr>
        <p:spPr>
          <a:xfrm>
            <a:off x="914400" y="1066800"/>
            <a:ext cx="304800" cy="4343400"/>
          </a:xfrm>
          <a:prstGeom prst="leftBrace">
            <a:avLst/>
          </a:prstGeom>
        </p:spPr>
        <p:style>
          <a:lnRef idx="2">
            <a:schemeClr val="accent1"/>
          </a:lnRef>
          <a:fillRef idx="0">
            <a:schemeClr val="accent1"/>
          </a:fillRef>
          <a:effectRef idx="1">
            <a:schemeClr val="accent1"/>
          </a:effectRef>
          <a:fontRef idx="minor">
            <a:schemeClr val="tx1"/>
          </a:fontRef>
        </p:style>
        <p:txBody>
          <a:bodyPr anchor="ctr">
            <a:prstTxWarp prst="textNoShape">
              <a:avLst/>
            </a:prstTxWarp>
          </a:bodyPr>
          <a:lstStyle/>
          <a:p>
            <a:pPr algn="ctr">
              <a:defRPr/>
            </a:pPr>
            <a:endParaRPr lang="en-US"/>
          </a:p>
        </p:txBody>
      </p:sp>
      <p:sp>
        <p:nvSpPr>
          <p:cNvPr id="8" name="Left Brace 7"/>
          <p:cNvSpPr/>
          <p:nvPr/>
        </p:nvSpPr>
        <p:spPr>
          <a:xfrm flipH="1">
            <a:off x="7239000" y="1066800"/>
            <a:ext cx="533400" cy="5486400"/>
          </a:xfrm>
          <a:prstGeom prst="leftBrace">
            <a:avLst/>
          </a:prstGeom>
        </p:spPr>
        <p:style>
          <a:lnRef idx="2">
            <a:schemeClr val="accent1"/>
          </a:lnRef>
          <a:fillRef idx="0">
            <a:schemeClr val="accent1"/>
          </a:fillRef>
          <a:effectRef idx="1">
            <a:schemeClr val="accent1"/>
          </a:effectRef>
          <a:fontRef idx="minor">
            <a:schemeClr val="tx1"/>
          </a:fontRef>
        </p:style>
        <p:txBody>
          <a:bodyPr anchor="ctr">
            <a:prstTxWarp prst="textNoShape">
              <a:avLst/>
            </a:prstTxWarp>
          </a:bodyPr>
          <a:lstStyle/>
          <a:p>
            <a:pPr algn="ctr">
              <a:defRPr/>
            </a:pPr>
            <a:endParaRPr lang="en-US"/>
          </a:p>
        </p:txBody>
      </p:sp>
      <p:sp>
        <p:nvSpPr>
          <p:cNvPr id="78856" name="Rectangle 3"/>
          <p:cNvSpPr>
            <a:spLocks noChangeArrowheads="1"/>
          </p:cNvSpPr>
          <p:nvPr/>
        </p:nvSpPr>
        <p:spPr bwMode="auto">
          <a:xfrm>
            <a:off x="7772400" y="3381375"/>
            <a:ext cx="1447800" cy="885825"/>
          </a:xfrm>
          <a:prstGeom prst="rect">
            <a:avLst/>
          </a:prstGeom>
          <a:solidFill>
            <a:srgbClr val="FFFFFF"/>
          </a:solidFill>
          <a:ln w="9525">
            <a:noFill/>
            <a:round/>
            <a:headEnd/>
            <a:tailEnd/>
          </a:ln>
        </p:spPr>
        <p:txBody>
          <a:bodyPr lIns="90000" tIns="46800" rIns="90000" bIns="46800">
            <a:prstTxWarp prst="textNoShape">
              <a:avLst/>
            </a:prstTxWarp>
            <a:spAutoFit/>
          </a:bodyPr>
          <a:lstStyle/>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800">
                <a:solidFill>
                  <a:srgbClr val="000000"/>
                </a:solidFill>
              </a:rPr>
              <a:t>Swift’s</a:t>
            </a:r>
          </a:p>
          <a:p>
            <a:pPr eaLnBrk="1" hangingPunct="1">
              <a:lnSpc>
                <a:spcPct val="9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800">
                <a:solidFill>
                  <a:srgbClr val="000000"/>
                </a:solidFill>
              </a:rPr>
              <a:t>in-memory data model</a:t>
            </a:r>
            <a:endParaRPr lang="en-GB" sz="1800">
              <a:solidFill>
                <a:srgbClr val="000000"/>
              </a:solidFill>
            </a:endParaRPr>
          </a:p>
        </p:txBody>
      </p:sp>
      <p:sp>
        <p:nvSpPr>
          <p:cNvPr id="10" name="Rounded Rectangle 9"/>
          <p:cNvSpPr/>
          <p:nvPr/>
        </p:nvSpPr>
        <p:spPr>
          <a:xfrm>
            <a:off x="1447800" y="5638800"/>
            <a:ext cx="2743200" cy="914400"/>
          </a:xfrm>
          <a:prstGeom prst="roundRect">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a:solidFill>
                  <a:srgbClr val="FFFFFF"/>
                </a:solidFill>
              </a:rPr>
              <a:t>Mapping function</a:t>
            </a:r>
          </a:p>
          <a:p>
            <a:pPr algn="ctr">
              <a:defRPr/>
            </a:pPr>
            <a:r>
              <a:rPr lang="en-US">
                <a:solidFill>
                  <a:srgbClr val="FFFFFF"/>
                </a:solidFill>
              </a:rPr>
              <a:t>or script</a:t>
            </a:r>
          </a:p>
        </p:txBody>
      </p:sp>
      <p:sp>
        <p:nvSpPr>
          <p:cNvPr id="11" name="Notched Right Arrow 10"/>
          <p:cNvSpPr/>
          <p:nvPr/>
        </p:nvSpPr>
        <p:spPr>
          <a:xfrm rot="5400000">
            <a:off x="2400300" y="4914900"/>
            <a:ext cx="762000" cy="533400"/>
          </a:xfrm>
          <a:prstGeom prst="notchedRightArrow">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rgbClr val="FFFFFF"/>
              </a:solidFill>
            </a:endParaRPr>
          </a:p>
        </p:txBody>
      </p:sp>
      <p:sp>
        <p:nvSpPr>
          <p:cNvPr id="12" name="Notched Right Arrow 11"/>
          <p:cNvSpPr/>
          <p:nvPr/>
        </p:nvSpPr>
        <p:spPr>
          <a:xfrm>
            <a:off x="4191000" y="5791200"/>
            <a:ext cx="762000" cy="533400"/>
          </a:xfrm>
          <a:prstGeom prst="notchedRightArrow">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rgbClr val="FFFFFF"/>
              </a:solidFill>
            </a:endParaRPr>
          </a:p>
        </p:txBody>
      </p:sp>
      <p:sp>
        <p:nvSpPr>
          <p:cNvPr id="13" name="Slide Number Placeholder 12"/>
          <p:cNvSpPr>
            <a:spLocks noGrp="1"/>
          </p:cNvSpPr>
          <p:nvPr>
            <p:ph type="sldNum" sz="quarter" idx="12"/>
          </p:nvPr>
        </p:nvSpPr>
        <p:spPr/>
        <p:txBody>
          <a:bodyPr/>
          <a:lstStyle/>
          <a:p>
            <a:pPr>
              <a:defRPr/>
            </a:pPr>
            <a:fld id="{BD815F56-630E-7E4B-8F2C-15A1EE33C21F}" type="slidenum">
              <a:rPr lang="en-US" smtClean="0"/>
              <a:pPr>
                <a:defRPr/>
              </a:pPr>
              <a:t>17</a:t>
            </a:fld>
            <a:endParaRPr lang="en-US"/>
          </a:p>
        </p:txBody>
      </p:sp>
      <p:sp>
        <p:nvSpPr>
          <p:cNvPr id="14" name="Footer Placeholder 13"/>
          <p:cNvSpPr>
            <a:spLocks noGrp="1"/>
          </p:cNvSpPr>
          <p:nvPr>
            <p:ph type="ftr" sz="quarter" idx="11"/>
          </p:nvPr>
        </p:nvSpPr>
        <p:spPr/>
        <p:txBody>
          <a:bodyPr/>
          <a:lstStyle/>
          <a:p>
            <a:pPr>
              <a:defRPr/>
            </a:pPr>
            <a:r>
              <a:rPr lang="en-US" smtClean="0"/>
              <a:t>www.ci.uchicago.edu/swift    www.mcs.anl.gov/exm</a:t>
            </a:r>
            <a:endParaRPr lang="en-US"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62" name="Rectangle 17"/>
          <p:cNvSpPr txBox="1">
            <a:spLocks noChangeArrowheads="1"/>
          </p:cNvSpPr>
          <p:nvPr/>
        </p:nvSpPr>
        <p:spPr bwMode="auto">
          <a:xfrm>
            <a:off x="685800" y="5867400"/>
            <a:ext cx="7848600" cy="457201"/>
          </a:xfrm>
          <a:prstGeom prst="rect">
            <a:avLst/>
          </a:prstGeom>
          <a:noFill/>
          <a:ln w="9525">
            <a:noFill/>
            <a:round/>
            <a:headEnd/>
            <a:tailEnd/>
          </a:ln>
        </p:spPr>
        <p:txBody>
          <a:bodyPr lIns="90000" tIns="46800" rIns="90000" bIns="46800" anchor="b">
            <a:prstTxWarp prst="textNoShape">
              <a:avLst/>
            </a:prstTxWarp>
          </a:bodyPr>
          <a:lstStyle/>
          <a:p>
            <a:pPr algn="ctr" eaLnBrk="1" hangingPunct="1">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000" b="1" dirty="0" smtClean="0">
                <a:solidFill>
                  <a:srgbClr val="376092"/>
                </a:solidFill>
                <a:latin typeface="Calibri" charset="0"/>
              </a:rPr>
              <a:t>Simple campus Swift usage: running locally on a cluster login host</a:t>
            </a:r>
            <a:endParaRPr lang="en-GB" sz="2000" b="1" dirty="0">
              <a:solidFill>
                <a:srgbClr val="FF0000"/>
              </a:solidFill>
              <a:latin typeface="Calibri" charset="0"/>
            </a:endParaRPr>
          </a:p>
        </p:txBody>
      </p:sp>
      <p:sp>
        <p:nvSpPr>
          <p:cNvPr id="69" name="Title 68"/>
          <p:cNvSpPr>
            <a:spLocks noGrp="1"/>
          </p:cNvSpPr>
          <p:nvPr>
            <p:ph type="ctrTitle" idx="4294967295"/>
          </p:nvPr>
        </p:nvSpPr>
        <p:spPr>
          <a:xfrm>
            <a:off x="228600" y="0"/>
            <a:ext cx="8915400" cy="838200"/>
          </a:xfrm>
        </p:spPr>
        <p:txBody>
          <a:bodyPr>
            <a:normAutofit/>
          </a:bodyPr>
          <a:lstStyle/>
          <a:p>
            <a:r>
              <a:rPr lang="en-US" dirty="0" smtClean="0"/>
              <a:t>Swift can send work to multiple sites</a:t>
            </a:r>
            <a:endParaRPr lang="en-US" dirty="0"/>
          </a:p>
        </p:txBody>
      </p:sp>
      <p:sp>
        <p:nvSpPr>
          <p:cNvPr id="37" name="TextBox 36"/>
          <p:cNvSpPr txBox="1"/>
          <p:nvPr/>
        </p:nvSpPr>
        <p:spPr>
          <a:xfrm>
            <a:off x="-22631400" y="-9525000"/>
            <a:ext cx="184666" cy="369332"/>
          </a:xfrm>
          <a:prstGeom prst="rect">
            <a:avLst/>
          </a:prstGeom>
          <a:noFill/>
        </p:spPr>
        <p:txBody>
          <a:bodyPr wrap="none" rtlCol="0">
            <a:spAutoFit/>
          </a:bodyPr>
          <a:lstStyle/>
          <a:p>
            <a:endParaRPr lang="en-US" dirty="0"/>
          </a:p>
        </p:txBody>
      </p:sp>
      <p:sp>
        <p:nvSpPr>
          <p:cNvPr id="61488" name="AutoShape 25"/>
          <p:cNvSpPr>
            <a:spLocks noChangeArrowheads="1"/>
          </p:cNvSpPr>
          <p:nvPr/>
        </p:nvSpPr>
        <p:spPr bwMode="auto">
          <a:xfrm>
            <a:off x="1676400" y="4728681"/>
            <a:ext cx="2700255" cy="986319"/>
          </a:xfrm>
          <a:prstGeom prst="can">
            <a:avLst>
              <a:gd name="adj" fmla="val 25000"/>
            </a:avLst>
          </a:prstGeom>
          <a:solidFill>
            <a:srgbClr val="FFFFFF"/>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dirty="0" smtClean="0">
                <a:solidFill>
                  <a:srgbClr val="000000"/>
                </a:solidFill>
                <a:latin typeface="Verdana" charset="0"/>
                <a:ea typeface="Arial" charset="0"/>
                <a:cs typeface="Arial" charset="0"/>
              </a:rPr>
              <a:t>Data server</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dirty="0" smtClean="0">
                <a:solidFill>
                  <a:srgbClr val="000000"/>
                </a:solidFill>
                <a:latin typeface="Verdana" charset="0"/>
                <a:ea typeface="Arial" charset="0"/>
                <a:cs typeface="Arial" charset="0"/>
              </a:rPr>
              <a:t>(</a:t>
            </a:r>
            <a:r>
              <a:rPr lang="en-GB" sz="1600" dirty="0" err="1" smtClean="0">
                <a:solidFill>
                  <a:srgbClr val="000000"/>
                </a:solidFill>
                <a:latin typeface="Verdana" charset="0"/>
                <a:ea typeface="Arial" charset="0"/>
                <a:cs typeface="Arial" charset="0"/>
              </a:rPr>
              <a:t>GridFTP</a:t>
            </a:r>
            <a:r>
              <a:rPr lang="en-GB" sz="1600" dirty="0" smtClean="0">
                <a:solidFill>
                  <a:srgbClr val="000000"/>
                </a:solidFill>
                <a:latin typeface="Verdana" charset="0"/>
                <a:ea typeface="Arial" charset="0"/>
                <a:cs typeface="Arial" charset="0"/>
              </a:rPr>
              <a:t>, </a:t>
            </a:r>
            <a:r>
              <a:rPr lang="en-GB" sz="1600" dirty="0" err="1" smtClean="0">
                <a:solidFill>
                  <a:srgbClr val="000000"/>
                </a:solidFill>
                <a:latin typeface="Verdana" charset="0"/>
                <a:ea typeface="Arial" charset="0"/>
                <a:cs typeface="Arial" charset="0"/>
              </a:rPr>
              <a:t>scp</a:t>
            </a:r>
            <a:r>
              <a:rPr lang="en-GB" sz="1600" dirty="0" smtClean="0">
                <a:solidFill>
                  <a:srgbClr val="000000"/>
                </a:solidFill>
                <a:latin typeface="Verdana" charset="0"/>
                <a:ea typeface="Arial" charset="0"/>
                <a:cs typeface="Arial" charset="0"/>
              </a:rPr>
              <a:t>, …)</a:t>
            </a:r>
            <a:endParaRPr lang="en-GB" sz="1600" dirty="0">
              <a:solidFill>
                <a:srgbClr val="000000"/>
              </a:solidFill>
              <a:latin typeface="Verdana" charset="0"/>
              <a:ea typeface="Arial" charset="0"/>
              <a:cs typeface="Arial" charset="0"/>
            </a:endParaRPr>
          </a:p>
        </p:txBody>
      </p:sp>
      <p:sp>
        <p:nvSpPr>
          <p:cNvPr id="61442" name="AutoShape 3"/>
          <p:cNvSpPr>
            <a:spLocks noChangeArrowheads="1"/>
          </p:cNvSpPr>
          <p:nvPr/>
        </p:nvSpPr>
        <p:spPr bwMode="auto">
          <a:xfrm>
            <a:off x="1371600" y="1609618"/>
            <a:ext cx="3505200" cy="2733782"/>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prstTxWarp prst="textNoShape">
              <a:avLst/>
            </a:prstTxWarp>
          </a:bodyPr>
          <a:lstStyle/>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600" dirty="0" smtClean="0">
                <a:solidFill>
                  <a:srgbClr val="000000"/>
                </a:solidFill>
                <a:latin typeface="Verdana" charset="0"/>
                <a:ea typeface="Arial" charset="0"/>
                <a:cs typeface="Arial" charset="0"/>
              </a:rPr>
              <a:t>Any remote host</a:t>
            </a:r>
            <a:endParaRPr lang="en-GB" sz="1600" dirty="0">
              <a:solidFill>
                <a:srgbClr val="000000"/>
              </a:solidFill>
              <a:latin typeface="Verdana" charset="0"/>
              <a:ea typeface="Arial" charset="0"/>
              <a:cs typeface="Arial" charset="0"/>
            </a:endParaRPr>
          </a:p>
        </p:txBody>
      </p:sp>
      <p:grpSp>
        <p:nvGrpSpPr>
          <p:cNvPr id="2" name="Group 57"/>
          <p:cNvGrpSpPr/>
          <p:nvPr/>
        </p:nvGrpSpPr>
        <p:grpSpPr>
          <a:xfrm>
            <a:off x="2133600" y="1914418"/>
            <a:ext cx="2236839" cy="2057400"/>
            <a:chOff x="2480187" y="1914418"/>
            <a:chExt cx="2236839" cy="2057400"/>
          </a:xfrm>
        </p:grpSpPr>
        <p:sp>
          <p:nvSpPr>
            <p:cNvPr id="61445" name="AutoShape 3"/>
            <p:cNvSpPr>
              <a:spLocks noChangeArrowheads="1"/>
            </p:cNvSpPr>
            <p:nvPr/>
          </p:nvSpPr>
          <p:spPr bwMode="auto">
            <a:xfrm>
              <a:off x="2480187" y="1914418"/>
              <a:ext cx="2236839" cy="1905000"/>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nchor="b"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1000" dirty="0">
                <a:solidFill>
                  <a:srgbClr val="000000"/>
                </a:solidFill>
                <a:latin typeface="Verdana" charset="0"/>
                <a:ea typeface="Arial" charset="0"/>
                <a:cs typeface="Arial" charset="0"/>
              </a:endParaRPr>
            </a:p>
          </p:txBody>
        </p:sp>
        <p:pic>
          <p:nvPicPr>
            <p:cNvPr id="66" name="Picture 65"/>
            <p:cNvPicPr>
              <a:picLocks noChangeAspect="1"/>
            </p:cNvPicPr>
            <p:nvPr/>
          </p:nvPicPr>
          <p:blipFill>
            <a:blip r:embed="rId3"/>
            <a:stretch>
              <a:fillRect/>
            </a:stretch>
          </p:blipFill>
          <p:spPr>
            <a:xfrm>
              <a:off x="2799735" y="2219218"/>
              <a:ext cx="1620274" cy="476961"/>
            </a:xfrm>
            <a:prstGeom prst="rect">
              <a:avLst/>
            </a:prstGeom>
          </p:spPr>
        </p:pic>
        <p:sp>
          <p:nvSpPr>
            <p:cNvPr id="26" name="AutoShape 3"/>
            <p:cNvSpPr>
              <a:spLocks noChangeArrowheads="1"/>
            </p:cNvSpPr>
            <p:nvPr/>
          </p:nvSpPr>
          <p:spPr bwMode="auto">
            <a:xfrm>
              <a:off x="3627515" y="3133618"/>
              <a:ext cx="1086465" cy="828782"/>
            </a:xfrm>
            <a:prstGeom prst="roundRect">
              <a:avLst>
                <a:gd name="adj" fmla="val 16667"/>
              </a:avLst>
            </a:prstGeom>
            <a:solidFill>
              <a:schemeClr val="accent4"/>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Condor</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Or GRAM</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Provider</a:t>
              </a:r>
              <a:endParaRPr lang="en-GB" sz="1800" dirty="0">
                <a:solidFill>
                  <a:srgbClr val="000000"/>
                </a:solidFill>
                <a:latin typeface="Verdana" charset="0"/>
                <a:ea typeface="Arial" charset="0"/>
                <a:cs typeface="Arial" charset="0"/>
              </a:endParaRPr>
            </a:p>
          </p:txBody>
        </p:sp>
        <p:sp>
          <p:nvSpPr>
            <p:cNvPr id="43" name="AutoShape 3"/>
            <p:cNvSpPr>
              <a:spLocks noChangeArrowheads="1"/>
            </p:cNvSpPr>
            <p:nvPr/>
          </p:nvSpPr>
          <p:spPr bwMode="auto">
            <a:xfrm>
              <a:off x="2480187" y="3143036"/>
              <a:ext cx="1150374" cy="828782"/>
            </a:xfrm>
            <a:prstGeom prst="roundRect">
              <a:avLst>
                <a:gd name="adj" fmla="val 16667"/>
              </a:avLst>
            </a:prstGeom>
            <a:solidFill>
              <a:srgbClr val="FF6600"/>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Remote</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Data</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Provider</a:t>
              </a:r>
              <a:endParaRPr lang="en-GB" sz="1800" dirty="0">
                <a:solidFill>
                  <a:srgbClr val="000000"/>
                </a:solidFill>
                <a:latin typeface="Verdana" charset="0"/>
                <a:ea typeface="Arial" charset="0"/>
                <a:cs typeface="Arial" charset="0"/>
              </a:endParaRPr>
            </a:p>
          </p:txBody>
        </p:sp>
      </p:grpSp>
      <p:grpSp>
        <p:nvGrpSpPr>
          <p:cNvPr id="3" name="Group 48"/>
          <p:cNvGrpSpPr/>
          <p:nvPr/>
        </p:nvGrpSpPr>
        <p:grpSpPr>
          <a:xfrm>
            <a:off x="5334000" y="914400"/>
            <a:ext cx="3429000" cy="2057400"/>
            <a:chOff x="5334000" y="914400"/>
            <a:chExt cx="3429000" cy="2057400"/>
          </a:xfrm>
        </p:grpSpPr>
        <p:sp>
          <p:nvSpPr>
            <p:cNvPr id="44" name="AutoShape 3"/>
            <p:cNvSpPr>
              <a:spLocks noChangeArrowheads="1"/>
            </p:cNvSpPr>
            <p:nvPr/>
          </p:nvSpPr>
          <p:spPr bwMode="auto">
            <a:xfrm>
              <a:off x="5334000" y="914400"/>
              <a:ext cx="3429000" cy="2057400"/>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prstTxWarp prst="textNoShape">
                <a:avLst/>
              </a:prstTxWarp>
            </a:bodyPr>
            <a:lstStyle/>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600" dirty="0" smtClean="0">
                  <a:solidFill>
                    <a:srgbClr val="000000"/>
                  </a:solidFill>
                  <a:latin typeface="Verdana" charset="0"/>
                  <a:ea typeface="Arial" charset="0"/>
                  <a:cs typeface="Arial" charset="0"/>
                </a:rPr>
                <a:t>Remote campus cluster</a:t>
              </a:r>
              <a:endParaRPr lang="en-GB" sz="1600" dirty="0">
                <a:solidFill>
                  <a:srgbClr val="000000"/>
                </a:solidFill>
                <a:latin typeface="Verdana" charset="0"/>
                <a:ea typeface="Arial" charset="0"/>
                <a:cs typeface="Arial" charset="0"/>
              </a:endParaRPr>
            </a:p>
          </p:txBody>
        </p:sp>
        <p:sp>
          <p:nvSpPr>
            <p:cNvPr id="45" name="AutoShape 3"/>
            <p:cNvSpPr>
              <a:spLocks noChangeArrowheads="1"/>
            </p:cNvSpPr>
            <p:nvPr/>
          </p:nvSpPr>
          <p:spPr bwMode="auto">
            <a:xfrm>
              <a:off x="7162800" y="1143000"/>
              <a:ext cx="1295400" cy="1219200"/>
            </a:xfrm>
            <a:prstGeom prst="roundRect">
              <a:avLst>
                <a:gd name="adj" fmla="val 16667"/>
              </a:avLst>
            </a:prstGeom>
            <a:solidFill>
              <a:srgbClr val="EB641B"/>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Local</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Scheduler</a:t>
              </a:r>
            </a:p>
          </p:txBody>
        </p:sp>
        <p:sp>
          <p:nvSpPr>
            <p:cNvPr id="31" name="AutoShape 3"/>
            <p:cNvSpPr>
              <a:spLocks noChangeArrowheads="1"/>
            </p:cNvSpPr>
            <p:nvPr/>
          </p:nvSpPr>
          <p:spPr bwMode="auto">
            <a:xfrm>
              <a:off x="5638800" y="1143000"/>
              <a:ext cx="1295400" cy="1219200"/>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GRAM</a:t>
              </a:r>
            </a:p>
          </p:txBody>
        </p:sp>
      </p:grpSp>
      <p:sp>
        <p:nvSpPr>
          <p:cNvPr id="61450" name="Line 40"/>
          <p:cNvSpPr>
            <a:spLocks noChangeShapeType="1"/>
          </p:cNvSpPr>
          <p:nvPr/>
        </p:nvSpPr>
        <p:spPr bwMode="auto">
          <a:xfrm flipV="1">
            <a:off x="4343400" y="1981200"/>
            <a:ext cx="1524000" cy="1371600"/>
          </a:xfrm>
          <a:prstGeom prst="line">
            <a:avLst/>
          </a:prstGeom>
          <a:noFill/>
          <a:ln w="57150" cmpd="sng">
            <a:solidFill>
              <a:srgbClr val="4F81BD"/>
            </a:solidFill>
            <a:miter lim="800000"/>
            <a:headEnd type="triangle" w="med" len="med"/>
            <a:tailEnd type="triangle" w="med" len="med"/>
          </a:ln>
        </p:spPr>
        <p:txBody>
          <a:bodyPr>
            <a:prstTxWarp prst="textNoShape">
              <a:avLst/>
            </a:prstTxWarp>
          </a:bodyPr>
          <a:lstStyle/>
          <a:p>
            <a:endParaRPr lang="en-US"/>
          </a:p>
        </p:txBody>
      </p:sp>
      <p:grpSp>
        <p:nvGrpSpPr>
          <p:cNvPr id="4" name="Group 49"/>
          <p:cNvGrpSpPr/>
          <p:nvPr/>
        </p:nvGrpSpPr>
        <p:grpSpPr>
          <a:xfrm>
            <a:off x="5334000" y="3581400"/>
            <a:ext cx="3429000" cy="2057400"/>
            <a:chOff x="5334000" y="914400"/>
            <a:chExt cx="3429000" cy="2057400"/>
          </a:xfrm>
        </p:grpSpPr>
        <p:sp>
          <p:nvSpPr>
            <p:cNvPr id="51" name="AutoShape 3"/>
            <p:cNvSpPr>
              <a:spLocks noChangeArrowheads="1"/>
            </p:cNvSpPr>
            <p:nvPr/>
          </p:nvSpPr>
          <p:spPr bwMode="auto">
            <a:xfrm>
              <a:off x="5334000" y="914400"/>
              <a:ext cx="3429000" cy="2057400"/>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prstTxWarp prst="textNoShape">
                <a:avLst/>
              </a:prstTxWarp>
            </a:bodyPr>
            <a:lstStyle/>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600" dirty="0" smtClean="0">
                  <a:solidFill>
                    <a:srgbClr val="000000"/>
                  </a:solidFill>
                  <a:latin typeface="Verdana" charset="0"/>
                  <a:ea typeface="Arial" charset="0"/>
                  <a:cs typeface="Arial" charset="0"/>
                </a:rPr>
                <a:t>Remote campus cluster</a:t>
              </a:r>
              <a:endParaRPr lang="en-GB" sz="1600" dirty="0">
                <a:solidFill>
                  <a:srgbClr val="000000"/>
                </a:solidFill>
                <a:latin typeface="Verdana" charset="0"/>
                <a:ea typeface="Arial" charset="0"/>
                <a:cs typeface="Arial" charset="0"/>
              </a:endParaRPr>
            </a:p>
          </p:txBody>
        </p:sp>
        <p:sp>
          <p:nvSpPr>
            <p:cNvPr id="52" name="AutoShape 3"/>
            <p:cNvSpPr>
              <a:spLocks noChangeArrowheads="1"/>
            </p:cNvSpPr>
            <p:nvPr/>
          </p:nvSpPr>
          <p:spPr bwMode="auto">
            <a:xfrm>
              <a:off x="7162800" y="1143000"/>
              <a:ext cx="1295400" cy="1219200"/>
            </a:xfrm>
            <a:prstGeom prst="roundRect">
              <a:avLst>
                <a:gd name="adj" fmla="val 16667"/>
              </a:avLst>
            </a:prstGeom>
            <a:solidFill>
              <a:srgbClr val="EB641B"/>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Local</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Scheduler</a:t>
              </a:r>
            </a:p>
          </p:txBody>
        </p:sp>
        <p:sp>
          <p:nvSpPr>
            <p:cNvPr id="53" name="AutoShape 3"/>
            <p:cNvSpPr>
              <a:spLocks noChangeArrowheads="1"/>
            </p:cNvSpPr>
            <p:nvPr/>
          </p:nvSpPr>
          <p:spPr bwMode="auto">
            <a:xfrm>
              <a:off x="5638800" y="1143000"/>
              <a:ext cx="1295400" cy="1219200"/>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GRAM</a:t>
              </a:r>
            </a:p>
          </p:txBody>
        </p:sp>
      </p:grpSp>
      <p:sp>
        <p:nvSpPr>
          <p:cNvPr id="47" name="Line 39"/>
          <p:cNvSpPr>
            <a:spLocks noChangeShapeType="1"/>
          </p:cNvSpPr>
          <p:nvPr/>
        </p:nvSpPr>
        <p:spPr bwMode="auto">
          <a:xfrm flipH="1">
            <a:off x="4038600" y="4495800"/>
            <a:ext cx="762000" cy="762000"/>
          </a:xfrm>
          <a:prstGeom prst="line">
            <a:avLst/>
          </a:prstGeom>
          <a:noFill/>
          <a:ln w="76200" cmpd="sng">
            <a:solidFill>
              <a:srgbClr val="4F81BD"/>
            </a:solidFill>
            <a:prstDash val="sysDot"/>
            <a:miter lim="800000"/>
            <a:headEnd type="triangle" w="med" len="med"/>
            <a:tailEnd type="triangle" w="med" len="med"/>
          </a:ln>
        </p:spPr>
        <p:txBody>
          <a:bodyPr>
            <a:prstTxWarp prst="textNoShape">
              <a:avLst/>
            </a:prstTxWarp>
          </a:bodyPr>
          <a:lstStyle/>
          <a:p>
            <a:endParaRPr lang="en-US"/>
          </a:p>
        </p:txBody>
      </p:sp>
      <p:sp>
        <p:nvSpPr>
          <p:cNvPr id="54" name="Line 39"/>
          <p:cNvSpPr>
            <a:spLocks noChangeShapeType="1"/>
          </p:cNvSpPr>
          <p:nvPr/>
        </p:nvSpPr>
        <p:spPr bwMode="auto">
          <a:xfrm>
            <a:off x="2971800" y="3886200"/>
            <a:ext cx="0" cy="914400"/>
          </a:xfrm>
          <a:prstGeom prst="line">
            <a:avLst/>
          </a:prstGeom>
          <a:noFill/>
          <a:ln w="76200" cmpd="sng">
            <a:solidFill>
              <a:srgbClr val="4F81BD"/>
            </a:solidFill>
            <a:prstDash val="sysDot"/>
            <a:miter lim="800000"/>
            <a:headEnd type="triangle" w="med" len="med"/>
            <a:tailEnd type="triangle" w="med" len="med"/>
          </a:ln>
        </p:spPr>
        <p:txBody>
          <a:bodyPr>
            <a:prstTxWarp prst="textNoShape">
              <a:avLst/>
            </a:prstTxWarp>
          </a:bodyPr>
          <a:lstStyle/>
          <a:p>
            <a:endParaRPr lang="en-US"/>
          </a:p>
        </p:txBody>
      </p:sp>
      <p:sp>
        <p:nvSpPr>
          <p:cNvPr id="56" name="Line 39"/>
          <p:cNvSpPr>
            <a:spLocks noChangeShapeType="1"/>
          </p:cNvSpPr>
          <p:nvPr/>
        </p:nvSpPr>
        <p:spPr bwMode="auto">
          <a:xfrm flipH="1">
            <a:off x="4191000" y="4648200"/>
            <a:ext cx="762000" cy="762000"/>
          </a:xfrm>
          <a:prstGeom prst="line">
            <a:avLst/>
          </a:prstGeom>
          <a:noFill/>
          <a:ln w="76200" cmpd="sng">
            <a:solidFill>
              <a:srgbClr val="4F81BD"/>
            </a:solidFill>
            <a:prstDash val="sysDot"/>
            <a:miter lim="800000"/>
            <a:headEnd type="triangle" w="med" len="med"/>
            <a:tailEnd type="triangle" w="med" len="med"/>
          </a:ln>
        </p:spPr>
        <p:txBody>
          <a:bodyPr>
            <a:prstTxWarp prst="textNoShape">
              <a:avLst/>
            </a:prstTxWarp>
          </a:bodyPr>
          <a:lstStyle/>
          <a:p>
            <a:endParaRPr lang="en-US"/>
          </a:p>
        </p:txBody>
      </p:sp>
      <p:sp>
        <p:nvSpPr>
          <p:cNvPr id="57" name="Line 40"/>
          <p:cNvSpPr>
            <a:spLocks noChangeShapeType="1"/>
          </p:cNvSpPr>
          <p:nvPr/>
        </p:nvSpPr>
        <p:spPr bwMode="auto">
          <a:xfrm>
            <a:off x="4343400" y="3581400"/>
            <a:ext cx="1524000" cy="381000"/>
          </a:xfrm>
          <a:prstGeom prst="line">
            <a:avLst/>
          </a:prstGeom>
          <a:noFill/>
          <a:ln w="57150" cmpd="sng">
            <a:solidFill>
              <a:srgbClr val="4F81BD"/>
            </a:solidFill>
            <a:miter lim="800000"/>
            <a:headEnd type="triangle" w="med" len="med"/>
            <a:tailEnd type="triangle" w="med" len="med"/>
          </a:ln>
        </p:spPr>
        <p:txBody>
          <a:bodyPr>
            <a:prstTxWarp prst="textNoShape">
              <a:avLst/>
            </a:prstTxWarp>
          </a:bodyPr>
          <a:lstStyle/>
          <a:p>
            <a:endParaRPr lang="en-US"/>
          </a:p>
        </p:txBody>
      </p:sp>
      <p:sp>
        <p:nvSpPr>
          <p:cNvPr id="59" name="TextBox 58"/>
          <p:cNvSpPr txBox="1"/>
          <p:nvPr/>
        </p:nvSpPr>
        <p:spPr>
          <a:xfrm>
            <a:off x="6781800" y="2909602"/>
            <a:ext cx="838200" cy="443198"/>
          </a:xfrm>
          <a:prstGeom prst="rect">
            <a:avLst/>
          </a:prstGeom>
          <a:noFill/>
        </p:spPr>
        <p:txBody>
          <a:bodyPr wrap="square" rtlCol="0">
            <a:spAutoFit/>
          </a:bodyPr>
          <a:lstStyle/>
          <a:p>
            <a:r>
              <a:rPr lang="en-US" dirty="0" smtClean="0">
                <a:solidFill>
                  <a:schemeClr val="tx1"/>
                </a:solidFill>
              </a:rPr>
              <a:t>. . .</a:t>
            </a:r>
            <a:endParaRPr lang="en-US" dirty="0">
              <a:solidFill>
                <a:schemeClr val="tx1"/>
              </a:solidFill>
            </a:endParaRPr>
          </a:p>
        </p:txBody>
      </p:sp>
      <p:sp>
        <p:nvSpPr>
          <p:cNvPr id="27" name="Slide Number Placeholder 26"/>
          <p:cNvSpPr>
            <a:spLocks noGrp="1"/>
          </p:cNvSpPr>
          <p:nvPr>
            <p:ph type="sldNum" sz="quarter" idx="12"/>
          </p:nvPr>
        </p:nvSpPr>
        <p:spPr/>
        <p:txBody>
          <a:bodyPr/>
          <a:lstStyle/>
          <a:p>
            <a:pPr>
              <a:defRPr/>
            </a:pPr>
            <a:fld id="{6C060301-EF4A-AE43-AEC2-A21703E5A1A4}" type="slidenum">
              <a:rPr lang="en-US" smtClean="0"/>
              <a:pPr>
                <a:defRPr/>
              </a:pPr>
              <a:t>18</a:t>
            </a:fld>
            <a:endParaRPr lang="en-US"/>
          </a:p>
        </p:txBody>
      </p:sp>
      <p:sp>
        <p:nvSpPr>
          <p:cNvPr id="28" name="Footer Placeholder 27"/>
          <p:cNvSpPr>
            <a:spLocks noGrp="1"/>
          </p:cNvSpPr>
          <p:nvPr>
            <p:ph type="ftr" sz="quarter" idx="11"/>
          </p:nvPr>
        </p:nvSpPr>
        <p:spPr/>
        <p:txBody>
          <a:bodyPr/>
          <a:lstStyle/>
          <a:p>
            <a:pPr>
              <a:defRPr/>
            </a:pPr>
            <a:r>
              <a:rPr lang="en-US" smtClean="0"/>
              <a:t>www.ci.uchicago.edu/swift    www.mcs.anl.gov/exm</a:t>
            </a:r>
            <a:endParaRPr lang="en-US"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14850" name="Rectangle 2"/>
          <p:cNvSpPr>
            <a:spLocks noGrp="1" noChangeArrowheads="1"/>
          </p:cNvSpPr>
          <p:nvPr>
            <p:ph type="title"/>
          </p:nvPr>
        </p:nvSpPr>
        <p:spPr/>
        <p:txBody>
          <a:bodyPr>
            <a:normAutofit/>
          </a:bodyPr>
          <a:lstStyle/>
          <a:p>
            <a:r>
              <a:rPr lang="en-US" dirty="0" smtClean="0"/>
              <a:t>Flexible worker-node agents for execution and data transport</a:t>
            </a:r>
            <a:endParaRPr lang="en-US" dirty="0"/>
          </a:p>
        </p:txBody>
      </p:sp>
      <p:sp>
        <p:nvSpPr>
          <p:cNvPr id="1614851" name="Rectangle 3"/>
          <p:cNvSpPr>
            <a:spLocks noGrp="1" noChangeArrowheads="1"/>
          </p:cNvSpPr>
          <p:nvPr>
            <p:ph idx="1"/>
          </p:nvPr>
        </p:nvSpPr>
        <p:spPr>
          <a:xfrm>
            <a:off x="457200" y="1646237"/>
            <a:ext cx="8229600" cy="4525963"/>
          </a:xfrm>
        </p:spPr>
        <p:txBody>
          <a:bodyPr>
            <a:normAutofit/>
          </a:bodyPr>
          <a:lstStyle/>
          <a:p>
            <a:r>
              <a:rPr lang="en-US" sz="2800" dirty="0" smtClean="0">
                <a:solidFill>
                  <a:srgbClr val="1F497D"/>
                </a:solidFill>
              </a:rPr>
              <a:t>Main role is to efficiently run Swift tasks on allocated compute nodes, local and remote</a:t>
            </a:r>
          </a:p>
          <a:p>
            <a:r>
              <a:rPr lang="en-US" sz="2800" dirty="0" smtClean="0">
                <a:solidFill>
                  <a:srgbClr val="1F497D"/>
                </a:solidFill>
              </a:rPr>
              <a:t>Handles short tasks efficiently</a:t>
            </a:r>
          </a:p>
          <a:p>
            <a:r>
              <a:rPr lang="en-US" sz="2800" dirty="0" smtClean="0">
                <a:solidFill>
                  <a:srgbClr val="1F497D"/>
                </a:solidFill>
              </a:rPr>
              <a:t>Runs over Grid infrastructure: Condor, GRAM</a:t>
            </a:r>
          </a:p>
          <a:p>
            <a:r>
              <a:rPr lang="en-US" sz="2800" dirty="0" smtClean="0">
                <a:solidFill>
                  <a:srgbClr val="1F497D"/>
                </a:solidFill>
              </a:rPr>
              <a:t>Also runs with few infrastructure dependencies</a:t>
            </a:r>
          </a:p>
          <a:p>
            <a:r>
              <a:rPr lang="en-US" sz="2800" dirty="0" smtClean="0">
                <a:solidFill>
                  <a:srgbClr val="1F497D"/>
                </a:solidFill>
              </a:rPr>
              <a:t>Can optionally perform data staging</a:t>
            </a:r>
          </a:p>
          <a:p>
            <a:r>
              <a:rPr lang="en-US" sz="2800" dirty="0" smtClean="0">
                <a:solidFill>
                  <a:srgbClr val="1F497D"/>
                </a:solidFill>
              </a:rPr>
              <a:t>Provisioning can be automatic or external (manually launched or externally scripted)</a:t>
            </a:r>
          </a:p>
          <a:p>
            <a:pPr lvl="1">
              <a:buNone/>
            </a:pPr>
            <a:endParaRPr lang="en-US" sz="2400" dirty="0" smtClean="0"/>
          </a:p>
        </p:txBody>
      </p:sp>
      <p:sp>
        <p:nvSpPr>
          <p:cNvPr id="4" name="Slide Number Placeholder 3"/>
          <p:cNvSpPr>
            <a:spLocks noGrp="1"/>
          </p:cNvSpPr>
          <p:nvPr>
            <p:ph type="sldNum" sz="quarter" idx="12"/>
          </p:nvPr>
        </p:nvSpPr>
        <p:spPr/>
        <p:txBody>
          <a:bodyPr/>
          <a:lstStyle/>
          <a:p>
            <a:pPr>
              <a:defRPr/>
            </a:pPr>
            <a:fld id="{8BEE434E-B384-A245-84B1-C534A8D54264}" type="slidenum">
              <a:rPr lang="en-US" smtClean="0"/>
              <a:pPr>
                <a:defRPr/>
              </a:pPr>
              <a:t>19</a:t>
            </a:fld>
            <a:endParaRPr lang="en-US"/>
          </a:p>
        </p:txBody>
      </p:sp>
      <p:sp>
        <p:nvSpPr>
          <p:cNvPr id="5" name="Footer Placeholder 4"/>
          <p:cNvSpPr>
            <a:spLocks noGrp="1"/>
          </p:cNvSpPr>
          <p:nvPr>
            <p:ph type="ftr" sz="quarter" idx="11"/>
          </p:nvPr>
        </p:nvSpPr>
        <p:spPr/>
        <p:txBody>
          <a:bodyPr/>
          <a:lstStyle/>
          <a:p>
            <a:pPr>
              <a:defRPr/>
            </a:pPr>
            <a:r>
              <a:rPr lang="en-US" smtClean="0"/>
              <a:t>www.ci.uchicago.edu/swift    www.mcs.anl.gov/exm</a:t>
            </a:r>
            <a:endParaRPr lang="en-US" dirty="0"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6" name="Rectangle 2"/>
          <p:cNvSpPr>
            <a:spLocks noGrp="1" noChangeArrowheads="1"/>
          </p:cNvSpPr>
          <p:nvPr>
            <p:ph type="title"/>
          </p:nvPr>
        </p:nvSpPr>
        <p:spPr>
          <a:xfrm>
            <a:off x="457200" y="76200"/>
            <a:ext cx="8229600" cy="1143000"/>
          </a:xfrm>
        </p:spPr>
        <p:txBody>
          <a:bodyPr>
            <a:normAutofit/>
          </a:bodyPr>
          <a:lstStyle/>
          <a:p>
            <a:pPr eaLnBrk="1" hangingPunct="1"/>
            <a:r>
              <a:rPr lang="en-US" dirty="0" smtClean="0"/>
              <a:t>When do you need Swift?</a:t>
            </a:r>
            <a:br>
              <a:rPr lang="en-US" dirty="0" smtClean="0"/>
            </a:br>
            <a:r>
              <a:rPr lang="en-US" sz="1778" dirty="0" smtClean="0"/>
              <a:t>Typical application: protein-ligand docking for drug screening</a:t>
            </a:r>
            <a:endParaRPr lang="en-US" dirty="0" smtClean="0"/>
          </a:p>
        </p:txBody>
      </p:sp>
      <p:grpSp>
        <p:nvGrpSpPr>
          <p:cNvPr id="2" name="Group 3"/>
          <p:cNvGrpSpPr>
            <a:grpSpLocks/>
          </p:cNvGrpSpPr>
          <p:nvPr/>
        </p:nvGrpSpPr>
        <p:grpSpPr bwMode="auto">
          <a:xfrm>
            <a:off x="4867275" y="1985963"/>
            <a:ext cx="3319463" cy="4186237"/>
            <a:chOff x="0" y="1046"/>
            <a:chExt cx="2091" cy="2637"/>
          </a:xfrm>
        </p:grpSpPr>
        <p:pic>
          <p:nvPicPr>
            <p:cNvPr id="33811" name="Picture 4"/>
            <p:cNvPicPr>
              <a:picLocks noChangeAspect="1" noChangeArrowheads="1"/>
            </p:cNvPicPr>
            <p:nvPr/>
          </p:nvPicPr>
          <p:blipFill>
            <a:blip r:embed="rId4"/>
            <a:srcRect t="16377" r="43974"/>
            <a:stretch>
              <a:fillRect/>
            </a:stretch>
          </p:blipFill>
          <p:spPr bwMode="auto">
            <a:xfrm>
              <a:off x="0" y="1046"/>
              <a:ext cx="1975" cy="2637"/>
            </a:xfrm>
            <a:prstGeom prst="rect">
              <a:avLst/>
            </a:prstGeom>
            <a:noFill/>
            <a:ln w="9525">
              <a:noFill/>
              <a:miter lim="800000"/>
              <a:headEnd/>
              <a:tailEnd/>
            </a:ln>
          </p:spPr>
        </p:pic>
        <p:sp>
          <p:nvSpPr>
            <p:cNvPr id="33812" name="Rectangle 5"/>
            <p:cNvSpPr>
              <a:spLocks noChangeArrowheads="1"/>
            </p:cNvSpPr>
            <p:nvPr/>
          </p:nvSpPr>
          <p:spPr bwMode="auto">
            <a:xfrm>
              <a:off x="1267" y="3205"/>
              <a:ext cx="719" cy="190"/>
            </a:xfrm>
            <a:prstGeom prst="rect">
              <a:avLst/>
            </a:prstGeom>
            <a:solidFill>
              <a:srgbClr val="FFFFFF"/>
            </a:solidFill>
            <a:ln w="9525">
              <a:noFill/>
              <a:miter lim="800000"/>
              <a:headEnd/>
              <a:tailEnd/>
            </a:ln>
          </p:spPr>
          <p:txBody>
            <a:bodyPr wrap="none" anchor="ctr">
              <a:prstTxWarp prst="textNoShape">
                <a:avLst/>
              </a:prstTxWarp>
            </a:bodyPr>
            <a:lstStyle/>
            <a:p>
              <a:pPr algn="r"/>
              <a:endParaRPr lang="en-US"/>
            </a:p>
          </p:txBody>
        </p:sp>
        <p:sp>
          <p:nvSpPr>
            <p:cNvPr id="33813" name="Rectangle 6"/>
            <p:cNvSpPr>
              <a:spLocks noChangeArrowheads="1"/>
            </p:cNvSpPr>
            <p:nvPr/>
          </p:nvSpPr>
          <p:spPr bwMode="auto">
            <a:xfrm rot="-4138658">
              <a:off x="1096" y="2419"/>
              <a:ext cx="1096" cy="190"/>
            </a:xfrm>
            <a:prstGeom prst="rect">
              <a:avLst/>
            </a:prstGeom>
            <a:solidFill>
              <a:srgbClr val="FFFFFF"/>
            </a:solidFill>
            <a:ln w="9525">
              <a:noFill/>
              <a:miter lim="800000"/>
              <a:headEnd/>
              <a:tailEnd/>
            </a:ln>
          </p:spPr>
          <p:txBody>
            <a:bodyPr wrap="none" anchor="ctr">
              <a:prstTxWarp prst="textNoShape">
                <a:avLst/>
              </a:prstTxWarp>
            </a:bodyPr>
            <a:lstStyle/>
            <a:p>
              <a:pPr algn="r"/>
              <a:endParaRPr lang="en-US"/>
            </a:p>
          </p:txBody>
        </p:sp>
        <p:sp>
          <p:nvSpPr>
            <p:cNvPr id="33814" name="Rectangle 7"/>
            <p:cNvSpPr>
              <a:spLocks noChangeArrowheads="1"/>
            </p:cNvSpPr>
            <p:nvPr/>
          </p:nvSpPr>
          <p:spPr bwMode="auto">
            <a:xfrm rot="-4138658">
              <a:off x="1368" y="1921"/>
              <a:ext cx="1096" cy="350"/>
            </a:xfrm>
            <a:prstGeom prst="rect">
              <a:avLst/>
            </a:prstGeom>
            <a:solidFill>
              <a:srgbClr val="FFFFFF"/>
            </a:solidFill>
            <a:ln w="9525">
              <a:noFill/>
              <a:miter lim="800000"/>
              <a:headEnd/>
              <a:tailEnd/>
            </a:ln>
          </p:spPr>
          <p:txBody>
            <a:bodyPr wrap="none" anchor="ctr">
              <a:prstTxWarp prst="textNoShape">
                <a:avLst/>
              </a:prstTxWarp>
            </a:bodyPr>
            <a:lstStyle/>
            <a:p>
              <a:pPr algn="r"/>
              <a:endParaRPr lang="en-US"/>
            </a:p>
          </p:txBody>
        </p:sp>
        <p:sp>
          <p:nvSpPr>
            <p:cNvPr id="33815" name="Rectangle 8"/>
            <p:cNvSpPr>
              <a:spLocks noChangeArrowheads="1"/>
            </p:cNvSpPr>
            <p:nvPr/>
          </p:nvSpPr>
          <p:spPr bwMode="auto">
            <a:xfrm rot="983030">
              <a:off x="1790" y="1175"/>
              <a:ext cx="269" cy="190"/>
            </a:xfrm>
            <a:prstGeom prst="rect">
              <a:avLst/>
            </a:prstGeom>
            <a:solidFill>
              <a:srgbClr val="FFFFFF"/>
            </a:solidFill>
            <a:ln w="9525">
              <a:noFill/>
              <a:miter lim="800000"/>
              <a:headEnd/>
              <a:tailEnd/>
            </a:ln>
          </p:spPr>
          <p:txBody>
            <a:bodyPr wrap="none" anchor="ctr">
              <a:prstTxWarp prst="textNoShape">
                <a:avLst/>
              </a:prstTxWarp>
            </a:bodyPr>
            <a:lstStyle/>
            <a:p>
              <a:pPr algn="r"/>
              <a:endParaRPr lang="en-US"/>
            </a:p>
          </p:txBody>
        </p:sp>
        <p:sp>
          <p:nvSpPr>
            <p:cNvPr id="33816" name="Rectangle 9"/>
            <p:cNvSpPr>
              <a:spLocks noChangeArrowheads="1"/>
            </p:cNvSpPr>
            <p:nvPr/>
          </p:nvSpPr>
          <p:spPr bwMode="auto">
            <a:xfrm>
              <a:off x="836" y="2023"/>
              <a:ext cx="533" cy="190"/>
            </a:xfrm>
            <a:prstGeom prst="rect">
              <a:avLst/>
            </a:prstGeom>
            <a:solidFill>
              <a:srgbClr val="FFFFFF"/>
            </a:solidFill>
            <a:ln w="9525">
              <a:noFill/>
              <a:miter lim="800000"/>
              <a:headEnd/>
              <a:tailEnd/>
            </a:ln>
          </p:spPr>
          <p:txBody>
            <a:bodyPr wrap="none" anchor="ctr">
              <a:prstTxWarp prst="textNoShape">
                <a:avLst/>
              </a:prstTxWarp>
            </a:bodyPr>
            <a:lstStyle/>
            <a:p>
              <a:pPr algn="r"/>
              <a:endParaRPr lang="en-US"/>
            </a:p>
          </p:txBody>
        </p:sp>
      </p:grpSp>
      <p:sp>
        <p:nvSpPr>
          <p:cNvPr id="33800" name="Text Box 20"/>
          <p:cNvSpPr txBox="1">
            <a:spLocks noChangeArrowheads="1"/>
          </p:cNvSpPr>
          <p:nvPr/>
        </p:nvSpPr>
        <p:spPr bwMode="auto">
          <a:xfrm>
            <a:off x="6231925" y="6273224"/>
            <a:ext cx="2912075" cy="584776"/>
          </a:xfrm>
          <a:prstGeom prst="rect">
            <a:avLst/>
          </a:prstGeom>
          <a:noFill/>
          <a:ln w="9525">
            <a:noFill/>
            <a:miter lim="800000"/>
            <a:headEnd/>
            <a:tailEnd/>
          </a:ln>
        </p:spPr>
        <p:txBody>
          <a:bodyPr wrap="none">
            <a:prstTxWarp prst="textNoShape">
              <a:avLst/>
            </a:prstTxWarp>
            <a:spAutoFit/>
          </a:bodyPr>
          <a:lstStyle/>
          <a:p>
            <a:r>
              <a:rPr lang="en-US" sz="1600" dirty="0" smtClean="0"/>
              <a:t>Work of M. </a:t>
            </a:r>
            <a:r>
              <a:rPr lang="en-US" sz="1600" dirty="0" err="1" smtClean="0"/>
              <a:t>Kubal</a:t>
            </a:r>
            <a:r>
              <a:rPr lang="en-US" sz="1600" dirty="0"/>
              <a:t>,</a:t>
            </a:r>
            <a:r>
              <a:rPr lang="en-US" sz="1600" dirty="0" smtClean="0"/>
              <a:t> </a:t>
            </a:r>
            <a:r>
              <a:rPr lang="en-US" sz="1600" dirty="0" err="1" smtClean="0"/>
              <a:t>T.A.Binkowski</a:t>
            </a:r>
            <a:r>
              <a:rPr lang="en-US" sz="1600" dirty="0" smtClean="0"/>
              <a:t>,</a:t>
            </a:r>
          </a:p>
          <a:p>
            <a:r>
              <a:rPr lang="en-US" sz="1600" dirty="0" smtClean="0"/>
              <a:t>And B. Roux</a:t>
            </a:r>
            <a:endParaRPr lang="en-US" sz="1600" dirty="0"/>
          </a:p>
        </p:txBody>
      </p:sp>
      <p:sp>
        <p:nvSpPr>
          <p:cNvPr id="33801" name="Rectangle 25"/>
          <p:cNvSpPr>
            <a:spLocks noChangeArrowheads="1"/>
          </p:cNvSpPr>
          <p:nvPr/>
        </p:nvSpPr>
        <p:spPr bwMode="auto">
          <a:xfrm>
            <a:off x="6423025" y="5324475"/>
            <a:ext cx="428625" cy="333375"/>
          </a:xfrm>
          <a:prstGeom prst="rect">
            <a:avLst/>
          </a:prstGeom>
          <a:solidFill>
            <a:schemeClr val="bg1"/>
          </a:solidFill>
          <a:ln w="9525">
            <a:solidFill>
              <a:schemeClr val="bg1"/>
            </a:solidFill>
            <a:miter lim="800000"/>
            <a:headEnd/>
            <a:tailEnd/>
          </a:ln>
        </p:spPr>
        <p:txBody>
          <a:bodyPr wrap="none" anchor="ctr">
            <a:prstTxWarp prst="textNoShape">
              <a:avLst/>
            </a:prstTxWarp>
          </a:bodyPr>
          <a:lstStyle/>
          <a:p>
            <a:pPr algn="r"/>
            <a:endParaRPr lang="en-US"/>
          </a:p>
        </p:txBody>
      </p:sp>
      <p:pic>
        <p:nvPicPr>
          <p:cNvPr id="33803" name="Picture 26"/>
          <p:cNvPicPr>
            <a:picLocks noChangeAspect="1" noChangeArrowheads="1"/>
          </p:cNvPicPr>
          <p:nvPr/>
        </p:nvPicPr>
        <p:blipFill>
          <a:blip r:embed="rId4">
            <a:clrChange>
              <a:clrFrom>
                <a:srgbClr val="FFFFFF"/>
              </a:clrFrom>
              <a:clrTo>
                <a:srgbClr val="FFFFFF">
                  <a:alpha val="0"/>
                </a:srgbClr>
              </a:clrTo>
            </a:clrChange>
          </a:blip>
          <a:srcRect l="29317" t="85367" r="64313" b="8189"/>
          <a:stretch>
            <a:fillRect/>
          </a:stretch>
        </p:blipFill>
        <p:spPr bwMode="auto">
          <a:xfrm>
            <a:off x="6854825" y="5578475"/>
            <a:ext cx="512763" cy="463550"/>
          </a:xfrm>
          <a:prstGeom prst="rect">
            <a:avLst/>
          </a:prstGeom>
          <a:noFill/>
          <a:ln w="9525">
            <a:noFill/>
            <a:miter lim="800000"/>
            <a:headEnd/>
            <a:tailEnd/>
          </a:ln>
        </p:spPr>
      </p:pic>
      <p:pic>
        <p:nvPicPr>
          <p:cNvPr id="33804" name="Picture 28"/>
          <p:cNvPicPr>
            <a:picLocks noChangeAspect="1" noChangeArrowheads="1"/>
          </p:cNvPicPr>
          <p:nvPr/>
        </p:nvPicPr>
        <p:blipFill>
          <a:blip r:embed="rId4">
            <a:clrChange>
              <a:clrFrom>
                <a:srgbClr val="FFFFFF"/>
              </a:clrFrom>
              <a:clrTo>
                <a:srgbClr val="FFFFFF">
                  <a:alpha val="0"/>
                </a:srgbClr>
              </a:clrTo>
            </a:clrChange>
          </a:blip>
          <a:srcRect l="29317" t="85367" r="64313" b="8189"/>
          <a:stretch>
            <a:fillRect/>
          </a:stretch>
        </p:blipFill>
        <p:spPr bwMode="auto">
          <a:xfrm>
            <a:off x="6432550" y="5318125"/>
            <a:ext cx="512763" cy="463550"/>
          </a:xfrm>
          <a:prstGeom prst="rect">
            <a:avLst/>
          </a:prstGeom>
          <a:noFill/>
          <a:ln w="9525">
            <a:noFill/>
            <a:miter lim="800000"/>
            <a:headEnd/>
            <a:tailEnd/>
          </a:ln>
        </p:spPr>
      </p:pic>
      <p:graphicFrame>
        <p:nvGraphicFramePr>
          <p:cNvPr id="33794" name="Object 2"/>
          <p:cNvGraphicFramePr>
            <a:graphicFrameLocks noChangeAspect="1"/>
          </p:cNvGraphicFramePr>
          <p:nvPr/>
        </p:nvGraphicFramePr>
        <p:xfrm>
          <a:off x="914400" y="2514600"/>
          <a:ext cx="3457575" cy="2590800"/>
        </p:xfrm>
        <a:graphic>
          <a:graphicData uri="http://schemas.openxmlformats.org/presentationml/2006/ole">
            <p:oleObj spid="_x0000_s53250" name="Document" r:id="rId5" imgW="5473700" imgH="3759200" progId="Word.Document.12">
              <p:link updateAutomatic="1"/>
            </p:oleObj>
          </a:graphicData>
        </a:graphic>
      </p:graphicFrame>
      <p:sp>
        <p:nvSpPr>
          <p:cNvPr id="33805" name="TextBox 21"/>
          <p:cNvSpPr txBox="1">
            <a:spLocks noChangeArrowheads="1"/>
          </p:cNvSpPr>
          <p:nvPr/>
        </p:nvSpPr>
        <p:spPr bwMode="auto">
          <a:xfrm>
            <a:off x="5334000" y="5372100"/>
            <a:ext cx="685800" cy="369888"/>
          </a:xfrm>
          <a:prstGeom prst="rect">
            <a:avLst/>
          </a:prstGeom>
          <a:noFill/>
          <a:ln w="9525">
            <a:noFill/>
            <a:miter lim="800000"/>
            <a:headEnd/>
            <a:tailEnd/>
          </a:ln>
        </p:spPr>
        <p:txBody>
          <a:bodyPr>
            <a:prstTxWarp prst="textNoShape">
              <a:avLst/>
            </a:prstTxWarp>
            <a:spAutoFit/>
          </a:bodyPr>
          <a:lstStyle/>
          <a:p>
            <a:r>
              <a:rPr lang="en-US"/>
              <a:t>(B)</a:t>
            </a:r>
          </a:p>
        </p:txBody>
      </p:sp>
      <p:pic>
        <p:nvPicPr>
          <p:cNvPr id="33806" name="Picture 22"/>
          <p:cNvPicPr>
            <a:picLocks noChangeAspect="1"/>
          </p:cNvPicPr>
          <p:nvPr/>
        </p:nvPicPr>
        <p:blipFill>
          <a:blip r:embed="rId6"/>
          <a:srcRect/>
          <a:stretch>
            <a:fillRect/>
          </a:stretch>
        </p:blipFill>
        <p:spPr bwMode="auto">
          <a:xfrm>
            <a:off x="7620000" y="1600200"/>
            <a:ext cx="1447800" cy="749300"/>
          </a:xfrm>
          <a:prstGeom prst="rect">
            <a:avLst/>
          </a:prstGeom>
          <a:noFill/>
          <a:ln w="9525">
            <a:solidFill>
              <a:schemeClr val="tx1"/>
            </a:solidFill>
            <a:miter lim="800000"/>
            <a:headEnd/>
            <a:tailEnd/>
          </a:ln>
        </p:spPr>
      </p:pic>
      <p:pic>
        <p:nvPicPr>
          <p:cNvPr id="33807" name="Picture 23"/>
          <p:cNvPicPr>
            <a:picLocks noChangeAspect="1"/>
          </p:cNvPicPr>
          <p:nvPr/>
        </p:nvPicPr>
        <p:blipFill>
          <a:blip r:embed="rId7"/>
          <a:srcRect/>
          <a:stretch>
            <a:fillRect/>
          </a:stretch>
        </p:blipFill>
        <p:spPr bwMode="auto">
          <a:xfrm>
            <a:off x="7391400" y="1143000"/>
            <a:ext cx="1143000" cy="820738"/>
          </a:xfrm>
          <a:prstGeom prst="rect">
            <a:avLst/>
          </a:prstGeom>
          <a:noFill/>
          <a:ln w="9525">
            <a:solidFill>
              <a:schemeClr val="tx1"/>
            </a:solidFill>
            <a:miter lim="800000"/>
            <a:headEnd/>
            <a:tailEnd/>
          </a:ln>
        </p:spPr>
      </p:pic>
      <p:pic>
        <p:nvPicPr>
          <p:cNvPr id="33808" name="Picture 24"/>
          <p:cNvPicPr>
            <a:picLocks noChangeAspect="1"/>
          </p:cNvPicPr>
          <p:nvPr/>
        </p:nvPicPr>
        <p:blipFill>
          <a:blip r:embed="rId8"/>
          <a:srcRect/>
          <a:stretch>
            <a:fillRect/>
          </a:stretch>
        </p:blipFill>
        <p:spPr bwMode="auto">
          <a:xfrm>
            <a:off x="2895600" y="5507037"/>
            <a:ext cx="3371850" cy="1350963"/>
          </a:xfrm>
          <a:prstGeom prst="rect">
            <a:avLst/>
          </a:prstGeom>
          <a:noFill/>
          <a:ln w="12700">
            <a:solidFill>
              <a:schemeClr val="tx1"/>
            </a:solidFill>
            <a:miter lim="800000"/>
            <a:headEnd/>
            <a:tailEnd/>
          </a:ln>
        </p:spPr>
      </p:pic>
      <p:graphicFrame>
        <p:nvGraphicFramePr>
          <p:cNvPr id="33795" name="Object 3"/>
          <p:cNvGraphicFramePr>
            <a:graphicFrameLocks noChangeAspect="1"/>
          </p:cNvGraphicFramePr>
          <p:nvPr/>
        </p:nvGraphicFramePr>
        <p:xfrm>
          <a:off x="88900" y="1673224"/>
          <a:ext cx="2501900" cy="1906588"/>
        </p:xfrm>
        <a:graphic>
          <a:graphicData uri="http://schemas.openxmlformats.org/presentationml/2006/ole">
            <p:oleObj spid="_x0000_s53251" name="Document" r:id="rId5" imgW="5473700" imgH="4699000" progId="Word.Document.12">
              <p:link updateAutomatic="1"/>
            </p:oleObj>
          </a:graphicData>
        </a:graphic>
      </p:graphicFrame>
      <p:sp>
        <p:nvSpPr>
          <p:cNvPr id="33809" name="TextBox 25"/>
          <p:cNvSpPr txBox="1">
            <a:spLocks noChangeArrowheads="1"/>
          </p:cNvSpPr>
          <p:nvPr/>
        </p:nvSpPr>
        <p:spPr bwMode="auto">
          <a:xfrm>
            <a:off x="5562600" y="1071562"/>
            <a:ext cx="1828800" cy="1138238"/>
          </a:xfrm>
          <a:prstGeom prst="rect">
            <a:avLst/>
          </a:prstGeom>
          <a:noFill/>
          <a:ln w="9525">
            <a:noFill/>
            <a:miter lim="800000"/>
            <a:headEnd/>
            <a:tailEnd/>
          </a:ln>
        </p:spPr>
        <p:txBody>
          <a:bodyPr>
            <a:prstTxWarp prst="textNoShape">
              <a:avLst/>
            </a:prstTxWarp>
            <a:spAutoFit/>
          </a:bodyPr>
          <a:lstStyle/>
          <a:p>
            <a:pPr algn="ctr"/>
            <a:r>
              <a:rPr lang="en-US" i="1" dirty="0">
                <a:solidFill>
                  <a:srgbClr val="1F497D"/>
                </a:solidFill>
              </a:rPr>
              <a:t>O</a:t>
            </a:r>
            <a:r>
              <a:rPr lang="en-US" i="1" dirty="0" smtClean="0">
                <a:solidFill>
                  <a:srgbClr val="1F497D"/>
                </a:solidFill>
              </a:rPr>
              <a:t>(100K)</a:t>
            </a:r>
          </a:p>
          <a:p>
            <a:pPr algn="ctr"/>
            <a:r>
              <a:rPr lang="en-US" i="1" dirty="0" smtClean="0">
                <a:solidFill>
                  <a:srgbClr val="1F497D"/>
                </a:solidFill>
              </a:rPr>
              <a:t>drug</a:t>
            </a:r>
            <a:endParaRPr lang="en-US" i="1" dirty="0">
              <a:solidFill>
                <a:srgbClr val="1F497D"/>
              </a:solidFill>
            </a:endParaRPr>
          </a:p>
          <a:p>
            <a:pPr algn="ctr"/>
            <a:r>
              <a:rPr lang="en-US" i="1" dirty="0">
                <a:solidFill>
                  <a:srgbClr val="1F497D"/>
                </a:solidFill>
              </a:rPr>
              <a:t>candidates</a:t>
            </a:r>
          </a:p>
        </p:txBody>
      </p:sp>
      <p:sp>
        <p:nvSpPr>
          <p:cNvPr id="33810" name="TextBox 26"/>
          <p:cNvSpPr txBox="1">
            <a:spLocks noChangeArrowheads="1"/>
          </p:cNvSpPr>
          <p:nvPr/>
        </p:nvSpPr>
        <p:spPr bwMode="auto">
          <a:xfrm>
            <a:off x="7239000" y="5208859"/>
            <a:ext cx="1828800" cy="963341"/>
          </a:xfrm>
          <a:prstGeom prst="rect">
            <a:avLst/>
          </a:prstGeom>
          <a:noFill/>
          <a:ln w="9525">
            <a:noFill/>
            <a:miter lim="800000"/>
            <a:headEnd/>
            <a:tailEnd/>
          </a:ln>
        </p:spPr>
        <p:txBody>
          <a:bodyPr>
            <a:prstTxWarp prst="textNoShape">
              <a:avLst/>
            </a:prstTxWarp>
            <a:spAutoFit/>
          </a:bodyPr>
          <a:lstStyle/>
          <a:p>
            <a:pPr algn="ctr"/>
            <a:r>
              <a:rPr lang="en-US" sz="2000" i="1" dirty="0" smtClean="0">
                <a:solidFill>
                  <a:srgbClr val="1F497D"/>
                </a:solidFill>
              </a:rPr>
              <a:t>Tens of </a:t>
            </a:r>
            <a:r>
              <a:rPr lang="en-US" sz="2000" i="1" dirty="0">
                <a:solidFill>
                  <a:srgbClr val="1F497D"/>
                </a:solidFill>
              </a:rPr>
              <a:t>fruitful</a:t>
            </a:r>
          </a:p>
          <a:p>
            <a:pPr algn="ctr"/>
            <a:r>
              <a:rPr lang="en-US" sz="2000" i="1" dirty="0">
                <a:solidFill>
                  <a:srgbClr val="1F497D"/>
                </a:solidFill>
              </a:rPr>
              <a:t>candidates for </a:t>
            </a:r>
            <a:r>
              <a:rPr lang="en-US" sz="2000" i="1" dirty="0" err="1">
                <a:solidFill>
                  <a:srgbClr val="1F497D"/>
                </a:solidFill>
              </a:rPr>
              <a:t>wetlab</a:t>
            </a:r>
            <a:r>
              <a:rPr lang="en-US" sz="2000" i="1" dirty="0">
                <a:solidFill>
                  <a:srgbClr val="1F497D"/>
                </a:solidFill>
              </a:rPr>
              <a:t> &amp; APS</a:t>
            </a:r>
          </a:p>
        </p:txBody>
      </p:sp>
      <p:sp>
        <p:nvSpPr>
          <p:cNvPr id="25" name="Rectangle 24"/>
          <p:cNvSpPr/>
          <p:nvPr/>
        </p:nvSpPr>
        <p:spPr>
          <a:xfrm>
            <a:off x="3414236" y="1029886"/>
            <a:ext cx="1843564" cy="1484714"/>
          </a:xfrm>
          <a:prstGeom prst="rect">
            <a:avLst/>
          </a:prstGeom>
        </p:spPr>
        <p:txBody>
          <a:bodyPr wrap="none">
            <a:spAutoFit/>
          </a:bodyPr>
          <a:lstStyle/>
          <a:p>
            <a:r>
              <a:rPr lang="en-US" i="1" dirty="0" smtClean="0">
                <a:solidFill>
                  <a:srgbClr val="1F497D"/>
                </a:solidFill>
              </a:rPr>
              <a:t>O(10)</a:t>
            </a:r>
            <a:br>
              <a:rPr lang="en-US" i="1" dirty="0" smtClean="0">
                <a:solidFill>
                  <a:srgbClr val="1F497D"/>
                </a:solidFill>
              </a:rPr>
            </a:br>
            <a:r>
              <a:rPr lang="en-US" i="1" dirty="0" smtClean="0">
                <a:solidFill>
                  <a:srgbClr val="1F497D"/>
                </a:solidFill>
              </a:rPr>
              <a:t>proteins</a:t>
            </a:r>
            <a:br>
              <a:rPr lang="en-US" i="1" dirty="0" smtClean="0">
                <a:solidFill>
                  <a:srgbClr val="1F497D"/>
                </a:solidFill>
              </a:rPr>
            </a:br>
            <a:r>
              <a:rPr lang="en-US" i="1" dirty="0" smtClean="0">
                <a:solidFill>
                  <a:srgbClr val="1F497D"/>
                </a:solidFill>
              </a:rPr>
              <a:t>implicated</a:t>
            </a:r>
            <a:br>
              <a:rPr lang="en-US" i="1" dirty="0" smtClean="0">
                <a:solidFill>
                  <a:srgbClr val="1F497D"/>
                </a:solidFill>
              </a:rPr>
            </a:br>
            <a:r>
              <a:rPr lang="en-US" i="1" dirty="0" smtClean="0">
                <a:solidFill>
                  <a:srgbClr val="1F497D"/>
                </a:solidFill>
              </a:rPr>
              <a:t>in a disease</a:t>
            </a:r>
            <a:endParaRPr lang="en-US" dirty="0">
              <a:solidFill>
                <a:srgbClr val="1F497D"/>
              </a:solidFill>
            </a:endParaRPr>
          </a:p>
        </p:txBody>
      </p:sp>
      <p:sp>
        <p:nvSpPr>
          <p:cNvPr id="26" name="TextBox 25"/>
          <p:cNvSpPr txBox="1">
            <a:spLocks noChangeArrowheads="1"/>
          </p:cNvSpPr>
          <p:nvPr/>
        </p:nvSpPr>
        <p:spPr bwMode="auto">
          <a:xfrm>
            <a:off x="7086600" y="3429000"/>
            <a:ext cx="1828800" cy="1138238"/>
          </a:xfrm>
          <a:prstGeom prst="rect">
            <a:avLst/>
          </a:prstGeom>
          <a:noFill/>
          <a:ln w="9525">
            <a:noFill/>
            <a:miter lim="800000"/>
            <a:headEnd/>
            <a:tailEnd/>
          </a:ln>
        </p:spPr>
        <p:txBody>
          <a:bodyPr>
            <a:prstTxWarp prst="textNoShape">
              <a:avLst/>
            </a:prstTxWarp>
            <a:spAutoFit/>
          </a:bodyPr>
          <a:lstStyle/>
          <a:p>
            <a:pPr algn="ctr"/>
            <a:r>
              <a:rPr lang="en-US" b="1" i="1" dirty="0" smtClean="0">
                <a:solidFill>
                  <a:srgbClr val="FF0000"/>
                </a:solidFill>
              </a:rPr>
              <a:t>1M</a:t>
            </a:r>
          </a:p>
          <a:p>
            <a:pPr algn="ctr"/>
            <a:r>
              <a:rPr lang="en-US" b="1" i="1" dirty="0" smtClean="0">
                <a:solidFill>
                  <a:srgbClr val="FF0000"/>
                </a:solidFill>
              </a:rPr>
              <a:t>compute</a:t>
            </a:r>
          </a:p>
          <a:p>
            <a:pPr algn="ctr"/>
            <a:r>
              <a:rPr lang="en-US" b="1" i="1" dirty="0" smtClean="0">
                <a:solidFill>
                  <a:srgbClr val="FF0000"/>
                </a:solidFill>
              </a:rPr>
              <a:t>jobs</a:t>
            </a:r>
            <a:endParaRPr lang="en-US" b="1" i="1" dirty="0">
              <a:solidFill>
                <a:srgbClr val="FF0000"/>
              </a:solidFill>
            </a:endParaRPr>
          </a:p>
        </p:txBody>
      </p:sp>
      <p:sp>
        <p:nvSpPr>
          <p:cNvPr id="27" name="Rectangle 26"/>
          <p:cNvSpPr/>
          <p:nvPr/>
        </p:nvSpPr>
        <p:spPr>
          <a:xfrm>
            <a:off x="5020249" y="1233202"/>
            <a:ext cx="354183" cy="461665"/>
          </a:xfrm>
          <a:prstGeom prst="rect">
            <a:avLst/>
          </a:prstGeom>
        </p:spPr>
        <p:txBody>
          <a:bodyPr wrap="none">
            <a:spAutoFit/>
          </a:bodyPr>
          <a:lstStyle/>
          <a:p>
            <a:r>
              <a:rPr lang="en-US" sz="2400" b="1" dirty="0" smtClean="0">
                <a:solidFill>
                  <a:srgbClr val="1F497D"/>
                </a:solidFill>
              </a:rPr>
              <a:t>X</a:t>
            </a:r>
            <a:endParaRPr lang="en-US" sz="2400" b="1" dirty="0">
              <a:solidFill>
                <a:srgbClr val="1F497D"/>
              </a:solidFill>
            </a:endParaRPr>
          </a:p>
        </p:txBody>
      </p:sp>
      <p:sp>
        <p:nvSpPr>
          <p:cNvPr id="28" name="Rectangle 27"/>
          <p:cNvSpPr/>
          <p:nvPr/>
        </p:nvSpPr>
        <p:spPr>
          <a:xfrm>
            <a:off x="8499157" y="1157002"/>
            <a:ext cx="492443" cy="443198"/>
          </a:xfrm>
          <a:prstGeom prst="rect">
            <a:avLst/>
          </a:prstGeom>
        </p:spPr>
        <p:txBody>
          <a:bodyPr wrap="none">
            <a:spAutoFit/>
          </a:bodyPr>
          <a:lstStyle/>
          <a:p>
            <a:r>
              <a:rPr lang="en-US" b="1" dirty="0" smtClean="0">
                <a:solidFill>
                  <a:srgbClr val="1F497D"/>
                </a:solidFill>
              </a:rPr>
              <a:t>…</a:t>
            </a:r>
            <a:endParaRPr lang="en-US" b="1" dirty="0">
              <a:solidFill>
                <a:srgbClr val="1F497D"/>
              </a:solidFill>
            </a:endParaRPr>
          </a:p>
        </p:txBody>
      </p:sp>
      <p:pic>
        <p:nvPicPr>
          <p:cNvPr id="33802" name="Picture 24"/>
          <p:cNvPicPr>
            <a:picLocks noChangeAspect="1" noChangeArrowheads="1"/>
          </p:cNvPicPr>
          <p:nvPr/>
        </p:nvPicPr>
        <p:blipFill>
          <a:blip r:embed="rId4">
            <a:clrChange>
              <a:clrFrom>
                <a:srgbClr val="FFFFFF"/>
              </a:clrFrom>
              <a:clrTo>
                <a:srgbClr val="FFFFFF">
                  <a:alpha val="0"/>
                </a:srgbClr>
              </a:clrTo>
            </a:clrChange>
          </a:blip>
          <a:srcRect l="29317" t="85367" r="64313" b="8189"/>
          <a:stretch>
            <a:fillRect/>
          </a:stretch>
        </p:blipFill>
        <p:spPr bwMode="auto">
          <a:xfrm>
            <a:off x="5907088" y="5888038"/>
            <a:ext cx="512762" cy="463550"/>
          </a:xfrm>
          <a:prstGeom prst="rect">
            <a:avLst/>
          </a:prstGeom>
          <a:noFill/>
          <a:ln w="9525">
            <a:noFill/>
            <a:miter lim="800000"/>
            <a:headEnd/>
            <a:tailEnd/>
          </a:ln>
        </p:spPr>
      </p:pic>
      <p:sp>
        <p:nvSpPr>
          <p:cNvPr id="29" name="Slide Number Placeholder 28"/>
          <p:cNvSpPr>
            <a:spLocks noGrp="1"/>
          </p:cNvSpPr>
          <p:nvPr>
            <p:ph type="sldNum" sz="quarter" idx="12"/>
          </p:nvPr>
        </p:nvSpPr>
        <p:spPr/>
        <p:txBody>
          <a:bodyPr/>
          <a:lstStyle/>
          <a:p>
            <a:pPr>
              <a:defRPr/>
            </a:pPr>
            <a:fld id="{BD815F56-630E-7E4B-8F2C-15A1EE33C21F}" type="slidenum">
              <a:rPr lang="en-US" smtClean="0"/>
              <a:pPr>
                <a:defRPr/>
              </a:pPr>
              <a:t>2</a:t>
            </a:fld>
            <a:endParaRPr lang="en-US"/>
          </a:p>
        </p:txBody>
      </p:sp>
      <p:sp>
        <p:nvSpPr>
          <p:cNvPr id="30" name="Footer Placeholder 29"/>
          <p:cNvSpPr>
            <a:spLocks noGrp="1"/>
          </p:cNvSpPr>
          <p:nvPr>
            <p:ph type="ftr" sz="quarter" idx="11"/>
          </p:nvPr>
        </p:nvSpPr>
        <p:spPr/>
        <p:txBody>
          <a:bodyPr/>
          <a:lstStyle/>
          <a:p>
            <a:pPr>
              <a:defRPr/>
            </a:pPr>
            <a:r>
              <a:rPr lang="en-US" smtClean="0"/>
              <a:t>www.ci.uchicago.edu/swift    www.mcs.anl.gov/exm</a:t>
            </a:r>
            <a:endParaRPr lang="en-US"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14850" name="Rectangle 2"/>
          <p:cNvSpPr>
            <a:spLocks noGrp="1" noChangeArrowheads="1"/>
          </p:cNvSpPr>
          <p:nvPr>
            <p:ph type="ctrTitle" idx="4294967295"/>
          </p:nvPr>
        </p:nvSpPr>
        <p:spPr>
          <a:xfrm>
            <a:off x="381000" y="0"/>
            <a:ext cx="8763000" cy="838200"/>
          </a:xfrm>
        </p:spPr>
        <p:txBody>
          <a:bodyPr>
            <a:normAutofit/>
          </a:bodyPr>
          <a:lstStyle/>
          <a:p>
            <a:r>
              <a:rPr lang="en-US" dirty="0" smtClean="0"/>
              <a:t>Coaster architecture handles diverse environments</a:t>
            </a:r>
            <a:endParaRPr lang="en-US" dirty="0"/>
          </a:p>
        </p:txBody>
      </p:sp>
      <p:pic>
        <p:nvPicPr>
          <p:cNvPr id="4" name="Picture 3" descr="architecture.pdf"/>
          <p:cNvPicPr>
            <a:picLocks noChangeAspect="1"/>
          </p:cNvPicPr>
          <p:nvPr/>
        </p:nvPicPr>
        <mc:AlternateContent xmlns:ma="http://schemas.microsoft.com/office/mac/drawingml/2008/main">
          <mc:Choice Requires="ma">
            <p:blipFill>
              <a:blip r:embed="rId3"/>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4"/>
              <a:stretch>
                <a:fillRect/>
              </a:stretch>
            </p:blipFill>
          </mc:Fallback>
        </mc:AlternateContent>
        <p:spPr>
          <a:xfrm>
            <a:off x="762000" y="838200"/>
            <a:ext cx="7239000" cy="5593773"/>
          </a:xfrm>
          <a:prstGeom prst="rect">
            <a:avLst/>
          </a:prstGeom>
        </p:spPr>
      </p:pic>
      <p:sp>
        <p:nvSpPr>
          <p:cNvPr id="5" name="Slide Number Placeholder 4"/>
          <p:cNvSpPr>
            <a:spLocks noGrp="1"/>
          </p:cNvSpPr>
          <p:nvPr>
            <p:ph type="sldNum" sz="quarter" idx="12"/>
          </p:nvPr>
        </p:nvSpPr>
        <p:spPr/>
        <p:txBody>
          <a:bodyPr/>
          <a:lstStyle/>
          <a:p>
            <a:pPr>
              <a:defRPr/>
            </a:pPr>
            <a:fld id="{6C060301-EF4A-AE43-AEC2-A21703E5A1A4}" type="slidenum">
              <a:rPr lang="en-US" smtClean="0"/>
              <a:pPr>
                <a:defRPr/>
              </a:pPr>
              <a:t>20</a:t>
            </a:fld>
            <a:endParaRPr lang="en-US"/>
          </a:p>
        </p:txBody>
      </p:sp>
      <p:sp>
        <p:nvSpPr>
          <p:cNvPr id="6" name="Footer Placeholder 5"/>
          <p:cNvSpPr>
            <a:spLocks noGrp="1"/>
          </p:cNvSpPr>
          <p:nvPr>
            <p:ph type="ftr" sz="quarter" idx="11"/>
          </p:nvPr>
        </p:nvSpPr>
        <p:spPr/>
        <p:txBody>
          <a:bodyPr/>
          <a:lstStyle/>
          <a:p>
            <a:pPr>
              <a:defRPr/>
            </a:pPr>
            <a:r>
              <a:rPr lang="en-US" smtClean="0"/>
              <a:t>www.ci.uchicago.edu/swift    www.mcs.anl.gov/exm</a:t>
            </a:r>
            <a:endParaRPr lang="en-US"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 name="AutoShape 3"/>
          <p:cNvSpPr>
            <a:spLocks noChangeArrowheads="1"/>
          </p:cNvSpPr>
          <p:nvPr/>
        </p:nvSpPr>
        <p:spPr bwMode="auto">
          <a:xfrm>
            <a:off x="5334000" y="914400"/>
            <a:ext cx="3429000" cy="4800600"/>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prstTxWarp prst="textNoShape">
              <a:avLst/>
            </a:prstTxWarp>
          </a:bodyPr>
          <a:lstStyle/>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600" dirty="0" smtClean="0">
                <a:solidFill>
                  <a:srgbClr val="000000"/>
                </a:solidFill>
                <a:latin typeface="Verdana" charset="0"/>
                <a:ea typeface="Arial" charset="0"/>
                <a:cs typeface="Arial" charset="0"/>
              </a:rPr>
              <a:t>Centralized campus</a:t>
            </a: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600" dirty="0" smtClean="0">
                <a:solidFill>
                  <a:srgbClr val="000000"/>
                </a:solidFill>
                <a:latin typeface="Verdana" charset="0"/>
                <a:ea typeface="Arial" charset="0"/>
                <a:cs typeface="Arial" charset="0"/>
              </a:rPr>
              <a:t>cluster environment</a:t>
            </a:r>
            <a:endParaRPr lang="en-GB" sz="1600" dirty="0">
              <a:solidFill>
                <a:srgbClr val="000000"/>
              </a:solidFill>
              <a:latin typeface="Verdana" charset="0"/>
              <a:ea typeface="Arial" charset="0"/>
              <a:cs typeface="Arial" charset="0"/>
            </a:endParaRPr>
          </a:p>
        </p:txBody>
      </p:sp>
      <p:sp>
        <p:nvSpPr>
          <p:cNvPr id="61442" name="AutoShape 3"/>
          <p:cNvSpPr>
            <a:spLocks noChangeArrowheads="1"/>
          </p:cNvSpPr>
          <p:nvPr/>
        </p:nvSpPr>
        <p:spPr bwMode="auto">
          <a:xfrm>
            <a:off x="381000" y="1381018"/>
            <a:ext cx="4724400" cy="2733782"/>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prstTxWarp prst="textNoShape">
              <a:avLst/>
            </a:prstTxWarp>
          </a:bodyPr>
          <a:lstStyle/>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600" dirty="0" smtClean="0">
                <a:solidFill>
                  <a:srgbClr val="000000"/>
                </a:solidFill>
                <a:latin typeface="Verdana" charset="0"/>
                <a:ea typeface="Arial" charset="0"/>
                <a:cs typeface="Arial" charset="0"/>
              </a:rPr>
              <a:t>Any remote host</a:t>
            </a:r>
            <a:endParaRPr lang="en-GB" sz="1600" dirty="0">
              <a:solidFill>
                <a:srgbClr val="000000"/>
              </a:solidFill>
              <a:latin typeface="Verdana" charset="0"/>
              <a:ea typeface="Arial" charset="0"/>
              <a:cs typeface="Arial" charset="0"/>
            </a:endParaRPr>
          </a:p>
        </p:txBody>
      </p:sp>
      <p:sp>
        <p:nvSpPr>
          <p:cNvPr id="61445" name="AutoShape 3"/>
          <p:cNvSpPr>
            <a:spLocks noChangeArrowheads="1"/>
          </p:cNvSpPr>
          <p:nvPr/>
        </p:nvSpPr>
        <p:spPr bwMode="auto">
          <a:xfrm>
            <a:off x="2247900" y="1685818"/>
            <a:ext cx="2667000" cy="1905000"/>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nchor="b"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1000" dirty="0">
              <a:solidFill>
                <a:srgbClr val="000000"/>
              </a:solidFill>
              <a:latin typeface="Verdana" charset="0"/>
              <a:ea typeface="Arial" charset="0"/>
              <a:cs typeface="Arial" charset="0"/>
            </a:endParaRPr>
          </a:p>
        </p:txBody>
      </p:sp>
      <p:sp>
        <p:nvSpPr>
          <p:cNvPr id="61476" name="AutoShape 19"/>
          <p:cNvSpPr>
            <a:spLocks noChangeArrowheads="1"/>
          </p:cNvSpPr>
          <p:nvPr/>
        </p:nvSpPr>
        <p:spPr bwMode="auto">
          <a:xfrm>
            <a:off x="589945" y="2351927"/>
            <a:ext cx="1124556" cy="1086491"/>
          </a:xfrm>
          <a:prstGeom prst="flowChartDocument">
            <a:avLst/>
          </a:prstGeom>
          <a:solidFill>
            <a:srgbClr val="FFFFFF"/>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000" dirty="0" smtClean="0">
                <a:solidFill>
                  <a:srgbClr val="000000"/>
                </a:solidFill>
                <a:latin typeface="Verdana" charset="0"/>
                <a:ea typeface="Arial" charset="0"/>
                <a:cs typeface="Arial" charset="0"/>
              </a:rPr>
              <a:t>Swift</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000" dirty="0" smtClean="0">
                <a:solidFill>
                  <a:srgbClr val="000000"/>
                </a:solidFill>
                <a:latin typeface="Verdana" charset="0"/>
                <a:ea typeface="Arial" charset="0"/>
                <a:cs typeface="Arial" charset="0"/>
              </a:rPr>
              <a:t>script</a:t>
            </a:r>
            <a:endParaRPr lang="en-GB" sz="2000" dirty="0">
              <a:solidFill>
                <a:srgbClr val="000000"/>
              </a:solidFill>
              <a:latin typeface="Verdana" charset="0"/>
              <a:ea typeface="Arial" charset="0"/>
              <a:cs typeface="Arial" charset="0"/>
            </a:endParaRPr>
          </a:p>
        </p:txBody>
      </p:sp>
      <p:sp>
        <p:nvSpPr>
          <p:cNvPr id="61457" name="Line 40"/>
          <p:cNvSpPr>
            <a:spLocks noChangeShapeType="1"/>
          </p:cNvSpPr>
          <p:nvPr/>
        </p:nvSpPr>
        <p:spPr bwMode="auto">
          <a:xfrm flipV="1">
            <a:off x="1562100" y="2905018"/>
            <a:ext cx="712008" cy="0"/>
          </a:xfrm>
          <a:prstGeom prst="line">
            <a:avLst/>
          </a:prstGeom>
          <a:noFill/>
          <a:ln w="38100">
            <a:solidFill>
              <a:srgbClr val="4F81BD"/>
            </a:solidFill>
            <a:miter lim="800000"/>
            <a:headEnd/>
            <a:tailEnd type="triangle" w="med" len="med"/>
          </a:ln>
        </p:spPr>
        <p:txBody>
          <a:bodyPr>
            <a:prstTxWarp prst="textNoShape">
              <a:avLst/>
            </a:prstTxWarp>
          </a:bodyPr>
          <a:lstStyle/>
          <a:p>
            <a:endParaRPr lang="en-US"/>
          </a:p>
        </p:txBody>
      </p:sp>
      <p:sp>
        <p:nvSpPr>
          <p:cNvPr id="61462" name="Rectangle 17"/>
          <p:cNvSpPr txBox="1">
            <a:spLocks noChangeArrowheads="1"/>
          </p:cNvSpPr>
          <p:nvPr/>
        </p:nvSpPr>
        <p:spPr bwMode="auto">
          <a:xfrm>
            <a:off x="685800" y="5867400"/>
            <a:ext cx="7848600" cy="457201"/>
          </a:xfrm>
          <a:prstGeom prst="rect">
            <a:avLst/>
          </a:prstGeom>
          <a:noFill/>
          <a:ln w="9525">
            <a:noFill/>
            <a:round/>
            <a:headEnd/>
            <a:tailEnd/>
          </a:ln>
        </p:spPr>
        <p:txBody>
          <a:bodyPr lIns="90000" tIns="46800" rIns="90000" bIns="46800" anchor="b">
            <a:prstTxWarp prst="textNoShape">
              <a:avLst/>
            </a:prstTxWarp>
          </a:bodyPr>
          <a:lstStyle/>
          <a:p>
            <a:pPr algn="ctr" eaLnBrk="1" hangingPunct="1">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000" b="1" dirty="0" smtClean="0">
                <a:solidFill>
                  <a:srgbClr val="376092"/>
                </a:solidFill>
                <a:latin typeface="Calibri" charset="0"/>
              </a:rPr>
              <a:t>Swift can deploy coasters automatically, or user can deploy manually or with a script. Swift provides scripts for clouds, ad-hoc clusters, etc.</a:t>
            </a:r>
            <a:endParaRPr lang="en-GB" sz="2000" b="1" dirty="0">
              <a:solidFill>
                <a:srgbClr val="FF0000"/>
              </a:solidFill>
              <a:latin typeface="Calibri" charset="0"/>
            </a:endParaRPr>
          </a:p>
        </p:txBody>
      </p:sp>
      <p:pic>
        <p:nvPicPr>
          <p:cNvPr id="66" name="Picture 65"/>
          <p:cNvPicPr>
            <a:picLocks noChangeAspect="1"/>
          </p:cNvPicPr>
          <p:nvPr/>
        </p:nvPicPr>
        <p:blipFill>
          <a:blip r:embed="rId3"/>
          <a:stretch>
            <a:fillRect/>
          </a:stretch>
        </p:blipFill>
        <p:spPr>
          <a:xfrm>
            <a:off x="2628900" y="1990618"/>
            <a:ext cx="1931865" cy="476961"/>
          </a:xfrm>
          <a:prstGeom prst="rect">
            <a:avLst/>
          </a:prstGeom>
        </p:spPr>
      </p:pic>
      <p:sp>
        <p:nvSpPr>
          <p:cNvPr id="69" name="Title 68"/>
          <p:cNvSpPr>
            <a:spLocks noGrp="1"/>
          </p:cNvSpPr>
          <p:nvPr>
            <p:ph type="ctrTitle" idx="4294967295"/>
          </p:nvPr>
        </p:nvSpPr>
        <p:spPr>
          <a:xfrm>
            <a:off x="228600" y="0"/>
            <a:ext cx="8915400" cy="838200"/>
          </a:xfrm>
        </p:spPr>
        <p:txBody>
          <a:bodyPr>
            <a:normAutofit fontScale="90000"/>
          </a:bodyPr>
          <a:lstStyle/>
          <a:p>
            <a:r>
              <a:rPr lang="en-US" sz="3200" dirty="0" smtClean="0"/>
              <a:t>Coasters deployment can be automatic or manual</a:t>
            </a:r>
            <a:endParaRPr lang="en-US" sz="3200" dirty="0"/>
          </a:p>
        </p:txBody>
      </p:sp>
      <p:sp>
        <p:nvSpPr>
          <p:cNvPr id="37" name="TextBox 36"/>
          <p:cNvSpPr txBox="1"/>
          <p:nvPr/>
        </p:nvSpPr>
        <p:spPr>
          <a:xfrm>
            <a:off x="-22631400" y="-9525000"/>
            <a:ext cx="184666" cy="369332"/>
          </a:xfrm>
          <a:prstGeom prst="rect">
            <a:avLst/>
          </a:prstGeom>
          <a:noFill/>
        </p:spPr>
        <p:txBody>
          <a:bodyPr wrap="none" rtlCol="0">
            <a:spAutoFit/>
          </a:bodyPr>
          <a:lstStyle/>
          <a:p>
            <a:endParaRPr lang="en-US" dirty="0"/>
          </a:p>
        </p:txBody>
      </p:sp>
      <p:sp>
        <p:nvSpPr>
          <p:cNvPr id="61488" name="AutoShape 25"/>
          <p:cNvSpPr>
            <a:spLocks noChangeArrowheads="1"/>
          </p:cNvSpPr>
          <p:nvPr/>
        </p:nvSpPr>
        <p:spPr bwMode="auto">
          <a:xfrm>
            <a:off x="2438400" y="4495800"/>
            <a:ext cx="2700255" cy="1138719"/>
          </a:xfrm>
          <a:prstGeom prst="can">
            <a:avLst>
              <a:gd name="adj" fmla="val 25000"/>
            </a:avLst>
          </a:prstGeom>
          <a:solidFill>
            <a:srgbClr val="FFFFFF"/>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000" dirty="0" smtClean="0">
                <a:solidFill>
                  <a:srgbClr val="000000"/>
                </a:solidFill>
                <a:latin typeface="Verdana" charset="0"/>
                <a:ea typeface="Arial" charset="0"/>
                <a:cs typeface="Arial" charset="0"/>
              </a:rPr>
              <a:t>Data server</a:t>
            </a:r>
            <a:endParaRPr lang="en-GB" sz="2000" dirty="0">
              <a:solidFill>
                <a:srgbClr val="000000"/>
              </a:solidFill>
              <a:latin typeface="Verdana" charset="0"/>
              <a:ea typeface="Arial" charset="0"/>
              <a:cs typeface="Arial" charset="0"/>
            </a:endParaRPr>
          </a:p>
        </p:txBody>
      </p:sp>
      <p:sp>
        <p:nvSpPr>
          <p:cNvPr id="26" name="AutoShape 3"/>
          <p:cNvSpPr>
            <a:spLocks noChangeArrowheads="1"/>
          </p:cNvSpPr>
          <p:nvPr/>
        </p:nvSpPr>
        <p:spPr bwMode="auto">
          <a:xfrm>
            <a:off x="3615868" y="2905018"/>
            <a:ext cx="1295400" cy="828782"/>
          </a:xfrm>
          <a:prstGeom prst="roundRect">
            <a:avLst>
              <a:gd name="adj" fmla="val 16667"/>
            </a:avLst>
          </a:prstGeom>
          <a:solidFill>
            <a:schemeClr val="accent4"/>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Coaster</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Auto</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Boot</a:t>
            </a:r>
            <a:endParaRPr lang="en-GB" sz="1800" dirty="0">
              <a:solidFill>
                <a:srgbClr val="000000"/>
              </a:solidFill>
              <a:latin typeface="Verdana" charset="0"/>
              <a:ea typeface="Arial" charset="0"/>
              <a:cs typeface="Arial" charset="0"/>
            </a:endParaRPr>
          </a:p>
        </p:txBody>
      </p:sp>
      <p:sp>
        <p:nvSpPr>
          <p:cNvPr id="43" name="AutoShape 3"/>
          <p:cNvSpPr>
            <a:spLocks noChangeArrowheads="1"/>
          </p:cNvSpPr>
          <p:nvPr/>
        </p:nvSpPr>
        <p:spPr bwMode="auto">
          <a:xfrm>
            <a:off x="2247900" y="2914436"/>
            <a:ext cx="1371600" cy="828782"/>
          </a:xfrm>
          <a:prstGeom prst="roundRect">
            <a:avLst>
              <a:gd name="adj" fmla="val 16667"/>
            </a:avLst>
          </a:prstGeom>
          <a:solidFill>
            <a:srgbClr val="FF6600"/>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Data</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Provider</a:t>
            </a:r>
            <a:endParaRPr lang="en-GB" sz="1800" dirty="0">
              <a:solidFill>
                <a:srgbClr val="000000"/>
              </a:solidFill>
              <a:latin typeface="Verdana" charset="0"/>
              <a:ea typeface="Arial" charset="0"/>
              <a:cs typeface="Arial" charset="0"/>
            </a:endParaRPr>
          </a:p>
        </p:txBody>
      </p:sp>
      <p:sp>
        <p:nvSpPr>
          <p:cNvPr id="45" name="AutoShape 3"/>
          <p:cNvSpPr>
            <a:spLocks noChangeArrowheads="1"/>
          </p:cNvSpPr>
          <p:nvPr/>
        </p:nvSpPr>
        <p:spPr bwMode="auto">
          <a:xfrm>
            <a:off x="5459187" y="2895600"/>
            <a:ext cx="1295400" cy="762000"/>
          </a:xfrm>
          <a:prstGeom prst="roundRect">
            <a:avLst>
              <a:gd name="adj" fmla="val 16667"/>
            </a:avLst>
          </a:prstGeom>
          <a:solidFill>
            <a:srgbClr val="39639D"/>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Coaster</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Service</a:t>
            </a:r>
          </a:p>
        </p:txBody>
      </p:sp>
      <p:grpSp>
        <p:nvGrpSpPr>
          <p:cNvPr id="2" name="Group 49"/>
          <p:cNvGrpSpPr/>
          <p:nvPr/>
        </p:nvGrpSpPr>
        <p:grpSpPr>
          <a:xfrm>
            <a:off x="6952149" y="1600199"/>
            <a:ext cx="1429851" cy="2921921"/>
            <a:chOff x="6705600" y="1600199"/>
            <a:chExt cx="1429851" cy="2921921"/>
          </a:xfrm>
        </p:grpSpPr>
        <p:sp>
          <p:nvSpPr>
            <p:cNvPr id="28" name="AutoShape 3"/>
            <p:cNvSpPr>
              <a:spLocks noChangeArrowheads="1"/>
            </p:cNvSpPr>
            <p:nvPr/>
          </p:nvSpPr>
          <p:spPr bwMode="auto">
            <a:xfrm>
              <a:off x="6705600" y="1600199"/>
              <a:ext cx="1429851" cy="2921921"/>
            </a:xfrm>
            <a:prstGeom prst="roundRect">
              <a:avLst>
                <a:gd name="adj" fmla="val 16667"/>
              </a:avLst>
            </a:prstGeom>
            <a:solidFill>
              <a:srgbClr val="FFFFFF"/>
            </a:solidFill>
            <a:ln w="28575" cmpd="sng">
              <a:solidFill>
                <a:srgbClr val="000000"/>
              </a:solidFill>
              <a:prstDash val="solid"/>
              <a:miter lim="800000"/>
              <a:headEnd/>
              <a:tailEnd/>
            </a:ln>
          </p:spPr>
          <p:txBody>
            <a:bodyPr wrap="none" lIns="90000" tIns="46800" rIns="90000" bIns="46800">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600" dirty="0" smtClean="0">
                  <a:solidFill>
                    <a:srgbClr val="000000"/>
                  </a:solidFill>
                  <a:latin typeface="Verdana" charset="0"/>
                  <a:ea typeface="Arial" charset="0"/>
                  <a:cs typeface="Arial" charset="0"/>
                </a:rPr>
                <a:t>Compute</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600" dirty="0" smtClean="0">
                  <a:solidFill>
                    <a:srgbClr val="000000"/>
                  </a:solidFill>
                  <a:latin typeface="Verdana" charset="0"/>
                  <a:ea typeface="Arial" charset="0"/>
                  <a:cs typeface="Arial" charset="0"/>
                </a:rPr>
                <a:t>nodes</a:t>
              </a:r>
              <a:endParaRPr lang="en-GB" sz="1600" dirty="0">
                <a:solidFill>
                  <a:srgbClr val="000000"/>
                </a:solidFill>
                <a:latin typeface="Verdana" charset="0"/>
                <a:ea typeface="Arial" charset="0"/>
                <a:cs typeface="Arial" charset="0"/>
              </a:endParaRPr>
            </a:p>
          </p:txBody>
        </p:sp>
        <p:grpSp>
          <p:nvGrpSpPr>
            <p:cNvPr id="3" name="Group 51"/>
            <p:cNvGrpSpPr>
              <a:grpSpLocks/>
            </p:cNvGrpSpPr>
            <p:nvPr/>
          </p:nvGrpSpPr>
          <p:grpSpPr bwMode="auto">
            <a:xfrm>
              <a:off x="7216268" y="2370762"/>
              <a:ext cx="439737" cy="723944"/>
              <a:chOff x="8012113" y="3676730"/>
              <a:chExt cx="492125" cy="933058"/>
            </a:xfrm>
          </p:grpSpPr>
          <p:sp>
            <p:nvSpPr>
              <p:cNvPr id="32" name="AutoShape 7"/>
              <p:cNvSpPr>
                <a:spLocks noChangeArrowheads="1"/>
              </p:cNvSpPr>
              <p:nvPr/>
            </p:nvSpPr>
            <p:spPr bwMode="auto">
              <a:xfrm>
                <a:off x="8012113" y="3676730"/>
                <a:ext cx="492125" cy="396147"/>
              </a:xfrm>
              <a:prstGeom prst="flowChartMultidocument">
                <a:avLst/>
              </a:prstGeom>
              <a:solidFill>
                <a:srgbClr val="FFFFFF">
                  <a:alpha val="25098"/>
                </a:srgbClr>
              </a:solidFill>
              <a:ln w="9360">
                <a:solidFill>
                  <a:srgbClr val="000000"/>
                </a:solidFill>
                <a:miter lim="800000"/>
                <a:headEnd/>
                <a:tailEnd/>
              </a:ln>
            </p:spPr>
            <p:txBody>
              <a:bodyPr wrap="none" lIns="90000" tIns="46800" rIns="90000" bIns="46800" anchor="ctr">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a:solidFill>
                      <a:srgbClr val="000000"/>
                    </a:solidFill>
                    <a:latin typeface="Verdana" charset="0"/>
                    <a:ea typeface="Arial" charset="0"/>
                    <a:cs typeface="Arial" charset="0"/>
                  </a:rPr>
                  <a:t>f1</a:t>
                </a:r>
              </a:p>
            </p:txBody>
          </p:sp>
          <p:cxnSp>
            <p:nvCxnSpPr>
              <p:cNvPr id="35" name="AutoShape 10"/>
              <p:cNvCxnSpPr>
                <a:cxnSpLocks noChangeShapeType="1"/>
                <a:stCxn id="32" idx="2"/>
                <a:endCxn id="41" idx="0"/>
              </p:cNvCxnSpPr>
              <p:nvPr/>
            </p:nvCxnSpPr>
            <p:spPr bwMode="auto">
              <a:xfrm rot="16200000" flipH="1">
                <a:off x="8112035" y="4169791"/>
                <a:ext cx="231864" cy="8028"/>
              </a:xfrm>
              <a:prstGeom prst="straightConnector1">
                <a:avLst/>
              </a:prstGeom>
              <a:noFill/>
              <a:ln w="9360">
                <a:solidFill>
                  <a:srgbClr val="000000"/>
                </a:solidFill>
                <a:miter lim="800000"/>
                <a:headEnd/>
                <a:tailEnd type="triangle" w="med" len="med"/>
              </a:ln>
            </p:spPr>
          </p:cxnSp>
          <p:sp>
            <p:nvSpPr>
              <p:cNvPr id="41" name="AutoShape 15"/>
              <p:cNvSpPr>
                <a:spLocks noChangeArrowheads="1"/>
              </p:cNvSpPr>
              <p:nvPr/>
            </p:nvSpPr>
            <p:spPr bwMode="auto">
              <a:xfrm>
                <a:off x="8020050" y="4289738"/>
                <a:ext cx="423863" cy="320050"/>
              </a:xfrm>
              <a:prstGeom prst="flowChartAlternateProcess">
                <a:avLst/>
              </a:prstGeom>
              <a:solidFill>
                <a:srgbClr val="FFFFFF">
                  <a:alpha val="50195"/>
                </a:srgbClr>
              </a:solidFill>
              <a:ln w="9360">
                <a:solidFill>
                  <a:srgbClr val="000000"/>
                </a:solidFill>
                <a:miter lim="800000"/>
                <a:headEnd/>
                <a:tailEnd/>
              </a:ln>
            </p:spPr>
            <p:txBody>
              <a:bodyPr wrap="none" lIns="90000" tIns="46800" rIns="90000" bIns="46800" anchor="ctr">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a:solidFill>
                      <a:srgbClr val="000000"/>
                    </a:solidFill>
                    <a:latin typeface="Verdana" charset="0"/>
                    <a:ea typeface="Arial" charset="0"/>
                    <a:cs typeface="Arial" charset="0"/>
                  </a:rPr>
                  <a:t>a1</a:t>
                </a:r>
              </a:p>
            </p:txBody>
          </p:sp>
        </p:grpSp>
      </p:grpSp>
      <p:sp>
        <p:nvSpPr>
          <p:cNvPr id="47" name="Line 39"/>
          <p:cNvSpPr>
            <a:spLocks noChangeShapeType="1"/>
          </p:cNvSpPr>
          <p:nvPr/>
        </p:nvSpPr>
        <p:spPr bwMode="auto">
          <a:xfrm flipH="1">
            <a:off x="4724400" y="4953000"/>
            <a:ext cx="1143000" cy="0"/>
          </a:xfrm>
          <a:prstGeom prst="line">
            <a:avLst/>
          </a:prstGeom>
          <a:noFill/>
          <a:ln w="76200" cmpd="sng">
            <a:solidFill>
              <a:srgbClr val="4F81BD"/>
            </a:solidFill>
            <a:prstDash val="sysDash"/>
            <a:miter lim="800000"/>
            <a:headEnd type="triangle" w="med" len="med"/>
            <a:tailEnd type="triangle" w="med" len="med"/>
          </a:ln>
        </p:spPr>
        <p:txBody>
          <a:bodyPr>
            <a:prstTxWarp prst="textNoShape">
              <a:avLst/>
            </a:prstTxWarp>
          </a:bodyPr>
          <a:lstStyle/>
          <a:p>
            <a:endParaRPr lang="en-US"/>
          </a:p>
        </p:txBody>
      </p:sp>
      <p:sp>
        <p:nvSpPr>
          <p:cNvPr id="31" name="AutoShape 3"/>
          <p:cNvSpPr>
            <a:spLocks noChangeArrowheads="1"/>
          </p:cNvSpPr>
          <p:nvPr/>
        </p:nvSpPr>
        <p:spPr bwMode="auto">
          <a:xfrm>
            <a:off x="5486400" y="1676400"/>
            <a:ext cx="1295400" cy="990600"/>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Remote</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Host</a:t>
            </a:r>
          </a:p>
        </p:txBody>
      </p:sp>
      <p:sp>
        <p:nvSpPr>
          <p:cNvPr id="61450" name="Line 40"/>
          <p:cNvSpPr>
            <a:spLocks noChangeShapeType="1"/>
          </p:cNvSpPr>
          <p:nvPr/>
        </p:nvSpPr>
        <p:spPr bwMode="auto">
          <a:xfrm flipV="1">
            <a:off x="4953000" y="2362200"/>
            <a:ext cx="685800" cy="838200"/>
          </a:xfrm>
          <a:prstGeom prst="line">
            <a:avLst/>
          </a:prstGeom>
          <a:noFill/>
          <a:ln w="57150" cmpd="sng">
            <a:solidFill>
              <a:schemeClr val="accent2"/>
            </a:solidFill>
            <a:miter lim="800000"/>
            <a:headEnd type="triangle" w="med" len="med"/>
            <a:tailEnd type="triangle" w="med" len="med"/>
          </a:ln>
        </p:spPr>
        <p:txBody>
          <a:bodyPr>
            <a:prstTxWarp prst="textNoShape">
              <a:avLst/>
            </a:prstTxWarp>
          </a:bodyPr>
          <a:lstStyle/>
          <a:p>
            <a:endParaRPr lang="en-US"/>
          </a:p>
        </p:txBody>
      </p:sp>
      <p:sp>
        <p:nvSpPr>
          <p:cNvPr id="40" name="Line 40"/>
          <p:cNvSpPr>
            <a:spLocks noChangeShapeType="1"/>
          </p:cNvSpPr>
          <p:nvPr/>
        </p:nvSpPr>
        <p:spPr bwMode="auto">
          <a:xfrm flipV="1">
            <a:off x="6172200" y="2438400"/>
            <a:ext cx="0" cy="685800"/>
          </a:xfrm>
          <a:prstGeom prst="line">
            <a:avLst/>
          </a:prstGeom>
          <a:noFill/>
          <a:ln w="57150" cmpd="sng">
            <a:solidFill>
              <a:srgbClr val="4F81BD"/>
            </a:solidFill>
            <a:miter lim="800000"/>
            <a:headEnd type="triangle" w="med" len="med"/>
            <a:tailEnd type="triangle" w="med" len="med"/>
          </a:ln>
        </p:spPr>
        <p:txBody>
          <a:bodyPr>
            <a:prstTxWarp prst="textNoShape">
              <a:avLst/>
            </a:prstTxWarp>
          </a:bodyPr>
          <a:lstStyle/>
          <a:p>
            <a:endParaRPr lang="en-US"/>
          </a:p>
        </p:txBody>
      </p:sp>
      <p:sp>
        <p:nvSpPr>
          <p:cNvPr id="49" name="Line 40"/>
          <p:cNvSpPr>
            <a:spLocks noChangeShapeType="1"/>
          </p:cNvSpPr>
          <p:nvPr/>
        </p:nvSpPr>
        <p:spPr bwMode="auto">
          <a:xfrm flipV="1">
            <a:off x="5029200" y="2514600"/>
            <a:ext cx="685800" cy="838200"/>
          </a:xfrm>
          <a:prstGeom prst="line">
            <a:avLst/>
          </a:prstGeom>
          <a:noFill/>
          <a:ln w="57150" cmpd="sng">
            <a:solidFill>
              <a:schemeClr val="accent3"/>
            </a:solidFill>
            <a:miter lim="800000"/>
            <a:headEnd type="triangle" w="med" len="med"/>
            <a:tailEnd type="triangle" w="med" len="med"/>
          </a:ln>
        </p:spPr>
        <p:txBody>
          <a:bodyPr>
            <a:prstTxWarp prst="textNoShape">
              <a:avLst/>
            </a:prstTxWarp>
          </a:bodyPr>
          <a:lstStyle/>
          <a:p>
            <a:endParaRPr lang="en-US"/>
          </a:p>
        </p:txBody>
      </p:sp>
      <p:sp>
        <p:nvSpPr>
          <p:cNvPr id="50" name="Line 40"/>
          <p:cNvSpPr>
            <a:spLocks noChangeShapeType="1"/>
          </p:cNvSpPr>
          <p:nvPr/>
        </p:nvSpPr>
        <p:spPr bwMode="auto">
          <a:xfrm flipV="1">
            <a:off x="5638800" y="1219200"/>
            <a:ext cx="1143000" cy="0"/>
          </a:xfrm>
          <a:prstGeom prst="line">
            <a:avLst/>
          </a:prstGeom>
          <a:noFill/>
          <a:ln w="57150" cmpd="sng">
            <a:solidFill>
              <a:schemeClr val="accent2"/>
            </a:solidFill>
            <a:miter lim="800000"/>
            <a:headEnd type="triangle" w="med" len="med"/>
            <a:tailEnd type="triangle" w="med" len="med"/>
          </a:ln>
        </p:spPr>
        <p:txBody>
          <a:bodyPr>
            <a:prstTxWarp prst="textNoShape">
              <a:avLst/>
            </a:prstTxWarp>
          </a:bodyPr>
          <a:lstStyle/>
          <a:p>
            <a:endParaRPr lang="en-US"/>
          </a:p>
        </p:txBody>
      </p:sp>
      <p:sp>
        <p:nvSpPr>
          <p:cNvPr id="51" name="Line 40"/>
          <p:cNvSpPr>
            <a:spLocks noChangeShapeType="1"/>
          </p:cNvSpPr>
          <p:nvPr/>
        </p:nvSpPr>
        <p:spPr bwMode="auto">
          <a:xfrm flipV="1">
            <a:off x="5638800" y="1447800"/>
            <a:ext cx="1143000" cy="0"/>
          </a:xfrm>
          <a:prstGeom prst="line">
            <a:avLst/>
          </a:prstGeom>
          <a:noFill/>
          <a:ln w="57150" cmpd="sng">
            <a:solidFill>
              <a:schemeClr val="accent3"/>
            </a:solidFill>
            <a:miter lim="800000"/>
            <a:headEnd type="triangle" w="med" len="med"/>
            <a:tailEnd type="triangle" w="med" len="med"/>
          </a:ln>
        </p:spPr>
        <p:txBody>
          <a:bodyPr>
            <a:prstTxWarp prst="textNoShape">
              <a:avLst/>
            </a:prstTxWarp>
          </a:bodyPr>
          <a:lstStyle/>
          <a:p>
            <a:endParaRPr lang="en-US"/>
          </a:p>
        </p:txBody>
      </p:sp>
      <p:sp>
        <p:nvSpPr>
          <p:cNvPr id="52" name="TextBox 51"/>
          <p:cNvSpPr txBox="1"/>
          <p:nvPr/>
        </p:nvSpPr>
        <p:spPr>
          <a:xfrm>
            <a:off x="6781800" y="984339"/>
            <a:ext cx="1371600" cy="615861"/>
          </a:xfrm>
          <a:prstGeom prst="rect">
            <a:avLst/>
          </a:prstGeom>
          <a:noFill/>
        </p:spPr>
        <p:txBody>
          <a:bodyPr wrap="square" rtlCol="0">
            <a:spAutoFit/>
          </a:bodyPr>
          <a:lstStyle/>
          <a:p>
            <a:r>
              <a:rPr lang="en-US" sz="1800" dirty="0" smtClean="0">
                <a:solidFill>
                  <a:srgbClr val="FF0000"/>
                </a:solidFill>
              </a:rPr>
              <a:t>GRAM</a:t>
            </a:r>
          </a:p>
          <a:p>
            <a:r>
              <a:rPr lang="en-US" sz="1800" dirty="0" smtClean="0">
                <a:solidFill>
                  <a:srgbClr val="FF6600"/>
                </a:solidFill>
              </a:rPr>
              <a:t>or SSH</a:t>
            </a:r>
            <a:endParaRPr lang="en-US" sz="1800" dirty="0">
              <a:solidFill>
                <a:srgbClr val="FF6600"/>
              </a:solidFill>
            </a:endParaRPr>
          </a:p>
        </p:txBody>
      </p:sp>
      <p:sp>
        <p:nvSpPr>
          <p:cNvPr id="53" name="AutoShape 3"/>
          <p:cNvSpPr>
            <a:spLocks noChangeArrowheads="1"/>
          </p:cNvSpPr>
          <p:nvPr/>
        </p:nvSpPr>
        <p:spPr bwMode="auto">
          <a:xfrm>
            <a:off x="7239000" y="2362200"/>
            <a:ext cx="810987" cy="762000"/>
          </a:xfrm>
          <a:prstGeom prst="roundRect">
            <a:avLst>
              <a:gd name="adj" fmla="val 16667"/>
            </a:avLst>
          </a:prstGeom>
          <a:solidFill>
            <a:srgbClr val="39639D"/>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dirty="0" smtClean="0">
                <a:solidFill>
                  <a:srgbClr val="000000"/>
                </a:solidFill>
                <a:latin typeface="Verdana" charset="0"/>
                <a:ea typeface="Arial" charset="0"/>
                <a:cs typeface="Arial" charset="0"/>
              </a:rPr>
              <a:t>Coaster</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dirty="0" smtClean="0">
                <a:solidFill>
                  <a:srgbClr val="000000"/>
                </a:solidFill>
                <a:latin typeface="Verdana" charset="0"/>
                <a:ea typeface="Arial" charset="0"/>
                <a:cs typeface="Arial" charset="0"/>
              </a:rPr>
              <a:t>worker</a:t>
            </a:r>
          </a:p>
        </p:txBody>
      </p:sp>
      <p:sp>
        <p:nvSpPr>
          <p:cNvPr id="55" name="AutoShape 3"/>
          <p:cNvSpPr>
            <a:spLocks noChangeArrowheads="1"/>
          </p:cNvSpPr>
          <p:nvPr/>
        </p:nvSpPr>
        <p:spPr bwMode="auto">
          <a:xfrm>
            <a:off x="7239000" y="3581400"/>
            <a:ext cx="810987" cy="762000"/>
          </a:xfrm>
          <a:prstGeom prst="roundRect">
            <a:avLst>
              <a:gd name="adj" fmla="val 16667"/>
            </a:avLst>
          </a:prstGeom>
          <a:solidFill>
            <a:srgbClr val="39639D"/>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dirty="0" smtClean="0">
                <a:solidFill>
                  <a:srgbClr val="000000"/>
                </a:solidFill>
                <a:latin typeface="Verdana" charset="0"/>
                <a:ea typeface="Arial" charset="0"/>
                <a:cs typeface="Arial" charset="0"/>
              </a:rPr>
              <a:t>Coaster</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dirty="0" smtClean="0">
                <a:solidFill>
                  <a:srgbClr val="000000"/>
                </a:solidFill>
                <a:latin typeface="Verdana" charset="0"/>
                <a:ea typeface="Arial" charset="0"/>
                <a:cs typeface="Arial" charset="0"/>
              </a:rPr>
              <a:t>worker</a:t>
            </a:r>
          </a:p>
        </p:txBody>
      </p:sp>
      <p:sp>
        <p:nvSpPr>
          <p:cNvPr id="56" name="AutoShape 3"/>
          <p:cNvSpPr>
            <a:spLocks noChangeArrowheads="1"/>
          </p:cNvSpPr>
          <p:nvPr/>
        </p:nvSpPr>
        <p:spPr bwMode="auto">
          <a:xfrm>
            <a:off x="7239000" y="3200400"/>
            <a:ext cx="810987" cy="304800"/>
          </a:xfrm>
          <a:prstGeom prst="roundRect">
            <a:avLst>
              <a:gd name="adj" fmla="val 16667"/>
            </a:avLst>
          </a:prstGeom>
          <a:solidFill>
            <a:srgbClr val="39639D"/>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dirty="0" smtClean="0">
                <a:solidFill>
                  <a:srgbClr val="000000"/>
                </a:solidFill>
                <a:latin typeface="Verdana" charset="0"/>
                <a:ea typeface="Arial" charset="0"/>
                <a:cs typeface="Arial" charset="0"/>
              </a:rPr>
              <a:t>. . . </a:t>
            </a:r>
          </a:p>
        </p:txBody>
      </p:sp>
      <p:sp>
        <p:nvSpPr>
          <p:cNvPr id="57" name="AutoShape 3"/>
          <p:cNvSpPr>
            <a:spLocks noChangeArrowheads="1"/>
          </p:cNvSpPr>
          <p:nvPr/>
        </p:nvSpPr>
        <p:spPr bwMode="auto">
          <a:xfrm>
            <a:off x="5486400" y="3810000"/>
            <a:ext cx="1295400" cy="762000"/>
          </a:xfrm>
          <a:prstGeom prst="roundRect">
            <a:avLst>
              <a:gd name="adj" fmla="val 16667"/>
            </a:avLst>
          </a:prstGeom>
          <a:solidFill>
            <a:schemeClr val="accent3"/>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Cluster</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Scheduler</a:t>
            </a:r>
          </a:p>
        </p:txBody>
      </p:sp>
      <p:sp>
        <p:nvSpPr>
          <p:cNvPr id="58" name="Line 40"/>
          <p:cNvSpPr>
            <a:spLocks noChangeShapeType="1"/>
          </p:cNvSpPr>
          <p:nvPr/>
        </p:nvSpPr>
        <p:spPr bwMode="auto">
          <a:xfrm flipV="1">
            <a:off x="6172200" y="3581400"/>
            <a:ext cx="0" cy="381000"/>
          </a:xfrm>
          <a:prstGeom prst="line">
            <a:avLst/>
          </a:prstGeom>
          <a:noFill/>
          <a:ln w="57150" cmpd="sng">
            <a:solidFill>
              <a:srgbClr val="4F81BD"/>
            </a:solidFill>
            <a:miter lim="800000"/>
            <a:headEnd type="triangle" w="med" len="med"/>
            <a:tailEnd type="triangle" w="med" len="med"/>
          </a:ln>
        </p:spPr>
        <p:txBody>
          <a:bodyPr>
            <a:prstTxWarp prst="textNoShape">
              <a:avLst/>
            </a:prstTxWarp>
          </a:bodyPr>
          <a:lstStyle/>
          <a:p>
            <a:endParaRPr lang="en-US"/>
          </a:p>
        </p:txBody>
      </p:sp>
      <p:sp>
        <p:nvSpPr>
          <p:cNvPr id="48" name="Line 40"/>
          <p:cNvSpPr>
            <a:spLocks noChangeShapeType="1"/>
          </p:cNvSpPr>
          <p:nvPr/>
        </p:nvSpPr>
        <p:spPr bwMode="auto">
          <a:xfrm flipV="1">
            <a:off x="6629400" y="4114800"/>
            <a:ext cx="609600" cy="0"/>
          </a:xfrm>
          <a:prstGeom prst="line">
            <a:avLst/>
          </a:prstGeom>
          <a:noFill/>
          <a:ln w="57150" cmpd="sng">
            <a:solidFill>
              <a:srgbClr val="4F81BD"/>
            </a:solidFill>
            <a:miter lim="800000"/>
            <a:headEnd type="triangle" w="med" len="med"/>
            <a:tailEnd type="triangle" w="med" len="med"/>
          </a:ln>
        </p:spPr>
        <p:txBody>
          <a:bodyPr>
            <a:prstTxWarp prst="textNoShape">
              <a:avLst/>
            </a:prstTxWarp>
          </a:bodyPr>
          <a:lstStyle/>
          <a:p>
            <a:endParaRPr lang="en-US"/>
          </a:p>
        </p:txBody>
      </p:sp>
      <p:sp>
        <p:nvSpPr>
          <p:cNvPr id="59" name="Line 39"/>
          <p:cNvSpPr>
            <a:spLocks noChangeShapeType="1"/>
          </p:cNvSpPr>
          <p:nvPr/>
        </p:nvSpPr>
        <p:spPr bwMode="auto">
          <a:xfrm>
            <a:off x="3048000" y="3581400"/>
            <a:ext cx="609600" cy="1066800"/>
          </a:xfrm>
          <a:prstGeom prst="line">
            <a:avLst/>
          </a:prstGeom>
          <a:noFill/>
          <a:ln w="76200" cmpd="sng">
            <a:solidFill>
              <a:srgbClr val="4F81BD"/>
            </a:solidFill>
            <a:prstDash val="sysDash"/>
            <a:miter lim="800000"/>
            <a:headEnd type="triangle" w="med" len="med"/>
            <a:tailEnd type="triangle" w="med" len="med"/>
          </a:ln>
        </p:spPr>
        <p:txBody>
          <a:bodyPr>
            <a:prstTxWarp prst="textNoShape">
              <a:avLst/>
            </a:prstTxWarp>
          </a:bodyPr>
          <a:lstStyle/>
          <a:p>
            <a:endParaRPr lang="en-US"/>
          </a:p>
        </p:txBody>
      </p:sp>
      <p:sp>
        <p:nvSpPr>
          <p:cNvPr id="36" name="Slide Number Placeholder 35"/>
          <p:cNvSpPr>
            <a:spLocks noGrp="1"/>
          </p:cNvSpPr>
          <p:nvPr>
            <p:ph type="sldNum" sz="quarter" idx="12"/>
          </p:nvPr>
        </p:nvSpPr>
        <p:spPr/>
        <p:txBody>
          <a:bodyPr/>
          <a:lstStyle/>
          <a:p>
            <a:pPr>
              <a:defRPr/>
            </a:pPr>
            <a:fld id="{6C060301-EF4A-AE43-AEC2-A21703E5A1A4}" type="slidenum">
              <a:rPr lang="en-US" smtClean="0"/>
              <a:pPr>
                <a:defRPr/>
              </a:pPr>
              <a:t>21</a:t>
            </a:fld>
            <a:endParaRPr lang="en-US"/>
          </a:p>
        </p:txBody>
      </p:sp>
      <p:sp>
        <p:nvSpPr>
          <p:cNvPr id="38" name="Footer Placeholder 37"/>
          <p:cNvSpPr>
            <a:spLocks noGrp="1"/>
          </p:cNvSpPr>
          <p:nvPr>
            <p:ph type="ftr" sz="quarter" idx="11"/>
          </p:nvPr>
        </p:nvSpPr>
        <p:spPr/>
        <p:txBody>
          <a:bodyPr/>
          <a:lstStyle/>
          <a:p>
            <a:pPr>
              <a:defRPr/>
            </a:pPr>
            <a:r>
              <a:rPr lang="en-US" smtClean="0"/>
              <a:t>www.ci.uchicago.edu/swift    www.mcs.anl.gov/exm</a:t>
            </a:r>
            <a:endParaRPr lang="en-US"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Rectangle 2"/>
          <p:cNvSpPr>
            <a:spLocks noGrp="1" noChangeArrowheads="1"/>
          </p:cNvSpPr>
          <p:nvPr>
            <p:ph idx="1"/>
          </p:nvPr>
        </p:nvSpPr>
        <p:spPr/>
        <p:txBody>
          <a:bodyPr/>
          <a:lstStyle/>
          <a:p>
            <a:r>
              <a:rPr lang="en-US" dirty="0" smtClean="0"/>
              <a:t>Swift is a parallel scripting system for grids, clouds and clusters</a:t>
            </a:r>
          </a:p>
          <a:p>
            <a:pPr lvl="1"/>
            <a:r>
              <a:rPr lang="en-US" dirty="0" smtClean="0"/>
              <a:t>for loosely-coupled applications - application and utility programs linked by exchanging files</a:t>
            </a:r>
          </a:p>
          <a:p>
            <a:r>
              <a:rPr lang="en-US" dirty="0" smtClean="0"/>
              <a:t>Swift is easy to write: simple high-level C-like functional language</a:t>
            </a:r>
          </a:p>
          <a:p>
            <a:pPr lvl="1"/>
            <a:r>
              <a:rPr lang="en-US" dirty="0" smtClean="0"/>
              <a:t>Small Swift scripts can do large-scale work</a:t>
            </a:r>
          </a:p>
          <a:p>
            <a:r>
              <a:rPr lang="en-US" dirty="0" smtClean="0"/>
              <a:t>Swift is easy to run: contains all services for running Grid workflow - in one Java application</a:t>
            </a:r>
          </a:p>
          <a:p>
            <a:pPr lvl="1"/>
            <a:r>
              <a:rPr lang="en-US" dirty="0" err="1" smtClean="0"/>
              <a:t>Untar</a:t>
            </a:r>
            <a:r>
              <a:rPr lang="en-US" dirty="0" smtClean="0"/>
              <a:t> and run – acts as a self-contained Grid client</a:t>
            </a:r>
          </a:p>
          <a:p>
            <a:r>
              <a:rPr lang="en-US" dirty="0" smtClean="0"/>
              <a:t>Swift is fast: uses efficient, scalable and flexible “Karajan” execution engine.</a:t>
            </a:r>
          </a:p>
          <a:p>
            <a:pPr lvl="1"/>
            <a:r>
              <a:rPr lang="en-US" dirty="0" smtClean="0"/>
              <a:t>Scaling close to 1M tasks – .5M in live science work, and growing</a:t>
            </a:r>
          </a:p>
          <a:p>
            <a:r>
              <a:rPr lang="en-US" dirty="0" smtClean="0"/>
              <a:t>Swift usage is growing:</a:t>
            </a:r>
          </a:p>
          <a:p>
            <a:pPr lvl="1"/>
            <a:r>
              <a:rPr lang="en-US" dirty="0" smtClean="0"/>
              <a:t>applications in neuroscience, proteomics, molecular dynamics, biochemistry, economics, statistics, and more.</a:t>
            </a:r>
          </a:p>
          <a:p>
            <a:r>
              <a:rPr lang="en-US" dirty="0" smtClean="0">
                <a:solidFill>
                  <a:srgbClr val="FF0000"/>
                </a:solidFill>
              </a:rPr>
              <a:t>Try Swift!  </a:t>
            </a:r>
            <a:r>
              <a:rPr lang="en-US" dirty="0" err="1" smtClean="0">
                <a:solidFill>
                  <a:schemeClr val="accent1"/>
                </a:solidFill>
              </a:rPr>
              <a:t>www.ci.uchicago.edu</a:t>
            </a:r>
            <a:r>
              <a:rPr lang="en-US" dirty="0" smtClean="0">
                <a:solidFill>
                  <a:schemeClr val="accent1"/>
                </a:solidFill>
              </a:rPr>
              <a:t>/swift</a:t>
            </a:r>
            <a:r>
              <a:rPr lang="en-US" dirty="0" smtClean="0">
                <a:solidFill>
                  <a:srgbClr val="FF0000"/>
                </a:solidFill>
              </a:rPr>
              <a:t> and </a:t>
            </a:r>
            <a:r>
              <a:rPr lang="en-US" dirty="0" err="1" smtClean="0">
                <a:solidFill>
                  <a:srgbClr val="4F81BD"/>
                </a:solidFill>
              </a:rPr>
              <a:t>www.mcs.anl.gov/exm</a:t>
            </a:r>
            <a:endParaRPr lang="en-US" dirty="0">
              <a:solidFill>
                <a:srgbClr val="4F81BD"/>
              </a:solidFill>
            </a:endParaRPr>
          </a:p>
        </p:txBody>
      </p:sp>
      <p:pic>
        <p:nvPicPr>
          <p:cNvPr id="4" name="Picture 3"/>
          <p:cNvPicPr>
            <a:picLocks noChangeAspect="1"/>
          </p:cNvPicPr>
          <p:nvPr/>
        </p:nvPicPr>
        <p:blipFill>
          <a:blip r:embed="rId2"/>
          <a:stretch>
            <a:fillRect/>
          </a:stretch>
        </p:blipFill>
        <p:spPr>
          <a:xfrm>
            <a:off x="3200400" y="381000"/>
            <a:ext cx="2716697" cy="762000"/>
          </a:xfrm>
          <a:prstGeom prst="rect">
            <a:avLst/>
          </a:prstGeom>
        </p:spPr>
      </p:pic>
      <p:sp>
        <p:nvSpPr>
          <p:cNvPr id="5" name="Slide Number Placeholder 4"/>
          <p:cNvSpPr>
            <a:spLocks noGrp="1"/>
          </p:cNvSpPr>
          <p:nvPr>
            <p:ph type="sldNum" sz="quarter" idx="12"/>
          </p:nvPr>
        </p:nvSpPr>
        <p:spPr/>
        <p:txBody>
          <a:bodyPr/>
          <a:lstStyle/>
          <a:p>
            <a:pPr>
              <a:defRPr/>
            </a:pPr>
            <a:fld id="{8BEE434E-B384-A245-84B1-C534A8D54264}" type="slidenum">
              <a:rPr lang="en-US" smtClean="0"/>
              <a:pPr>
                <a:defRPr/>
              </a:pPr>
              <a:t>22</a:t>
            </a:fld>
            <a:endParaRPr lang="en-US"/>
          </a:p>
        </p:txBody>
      </p:sp>
      <p:sp>
        <p:nvSpPr>
          <p:cNvPr id="6" name="Footer Placeholder 5"/>
          <p:cNvSpPr>
            <a:spLocks noGrp="1"/>
          </p:cNvSpPr>
          <p:nvPr>
            <p:ph type="ftr" sz="quarter" idx="11"/>
          </p:nvPr>
        </p:nvSpPr>
        <p:spPr/>
        <p:txBody>
          <a:bodyPr/>
          <a:lstStyle/>
          <a:p>
            <a:pPr>
              <a:defRPr/>
            </a:pPr>
            <a:r>
              <a:rPr lang="en-US" smtClean="0"/>
              <a:t>www.ci.uchicago.edu/swift    www.mcs.anl.gov/exm</a:t>
            </a:r>
            <a:endParaRPr lang="en-US" dirty="0" smtClean="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DB1EC3A7-E9B0-A34C-B4F0-5A07B78C6759}" type="slidenum">
              <a:rPr lang="en-GB" smtClean="0"/>
              <a:pPr>
                <a:defRPr/>
              </a:pPr>
              <a:t>23</a:t>
            </a:fld>
            <a:endParaRPr lang="en-GB"/>
          </a:p>
        </p:txBody>
      </p:sp>
      <p:pic>
        <p:nvPicPr>
          <p:cNvPr id="4" name="Picture 3" descr="SwiftParallelScripting.Parco2011.pdf"/>
          <p:cNvPicPr>
            <a:picLocks noChangeAspect="1"/>
          </p:cNvPicPr>
          <p:nvPr/>
        </p:nvPicPr>
        <mc:AlternateContent xmlns:ma="http://schemas.microsoft.com/office/mac/drawingml/2008/main">
          <mc:Choice Requires="ma">
            <p:blipFill>
              <a:blip r:embed="rId3"/>
              <a:srcRect t="4276" b="42755"/>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4"/>
              <a:srcRect t="4276" b="42755"/>
              <a:stretch>
                <a:fillRect/>
              </a:stretch>
            </p:blipFill>
          </mc:Fallback>
        </mc:AlternateContent>
        <p:spPr>
          <a:xfrm>
            <a:off x="76200" y="-76200"/>
            <a:ext cx="9296400" cy="6968389"/>
          </a:xfrm>
          <a:prstGeom prst="rect">
            <a:avLst/>
          </a:prstGeom>
        </p:spPr>
      </p:pic>
      <p:sp>
        <p:nvSpPr>
          <p:cNvPr id="5" name="TextBox 4"/>
          <p:cNvSpPr txBox="1">
            <a:spLocks noChangeArrowheads="1"/>
          </p:cNvSpPr>
          <p:nvPr/>
        </p:nvSpPr>
        <p:spPr bwMode="auto">
          <a:xfrm>
            <a:off x="4876800" y="6324600"/>
            <a:ext cx="4267200" cy="442913"/>
          </a:xfrm>
          <a:prstGeom prst="rect">
            <a:avLst/>
          </a:prstGeom>
          <a:solidFill>
            <a:schemeClr val="bg1"/>
          </a:solidFill>
          <a:ln w="9525">
            <a:noFill/>
            <a:miter lim="800000"/>
            <a:headEnd/>
            <a:tailEnd/>
          </a:ln>
        </p:spPr>
        <p:txBody>
          <a:bodyPr>
            <a:prstTxWarp prst="textNoShape">
              <a:avLst/>
            </a:prstTxWarp>
            <a:spAutoFit/>
          </a:bodyPr>
          <a:lstStyle/>
          <a:p>
            <a:r>
              <a:rPr lang="en-US" dirty="0" smtClean="0">
                <a:solidFill>
                  <a:srgbClr val="376092"/>
                </a:solidFill>
              </a:rPr>
              <a:t>Parallel Computing, Sep 2011</a:t>
            </a:r>
            <a:endParaRPr lang="en-US" dirty="0">
              <a:solidFill>
                <a:srgbClr val="376092"/>
              </a:solidFill>
            </a:endParaRPr>
          </a:p>
        </p:txBody>
      </p:sp>
      <p:sp>
        <p:nvSpPr>
          <p:cNvPr id="6" name="Footer Placeholder 5"/>
          <p:cNvSpPr>
            <a:spLocks noGrp="1"/>
          </p:cNvSpPr>
          <p:nvPr>
            <p:ph type="ftr" sz="quarter" idx="11"/>
          </p:nvPr>
        </p:nvSpPr>
        <p:spPr/>
        <p:txBody>
          <a:bodyPr/>
          <a:lstStyle/>
          <a:p>
            <a:pPr>
              <a:defRPr/>
            </a:pPr>
            <a:r>
              <a:rPr lang="en-US" smtClean="0"/>
              <a:t>www.ci.uchicago.edu/swift    www.mcs.anl.gov/exm</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Rectangle 1"/>
          <p:cNvSpPr>
            <a:spLocks noGrp="1" noChangeArrowheads="1"/>
          </p:cNvSpPr>
          <p:nvPr>
            <p:ph type="title"/>
          </p:nvPr>
        </p:nvSpPr>
        <p:spPr/>
        <p:txBody>
          <a:bodyPr/>
          <a:lstStyle/>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Acknowledgments</a:t>
            </a:r>
          </a:p>
        </p:txBody>
      </p:sp>
      <p:sp>
        <p:nvSpPr>
          <p:cNvPr id="78851" name="Rectangle 2"/>
          <p:cNvSpPr>
            <a:spLocks noGrp="1" noChangeArrowheads="1"/>
          </p:cNvSpPr>
          <p:nvPr>
            <p:ph idx="1"/>
          </p:nvPr>
        </p:nvSpPr>
        <p:spPr>
          <a:xfrm>
            <a:off x="457200" y="762000"/>
            <a:ext cx="8915400" cy="5791200"/>
          </a:xfrm>
        </p:spPr>
        <p:txBody>
          <a:bodyPr>
            <a:noAutofit/>
          </a:bodyPr>
          <a:lstStyle/>
          <a:p>
            <a:pPr eaLnBrk="1" hangingPunct="1">
              <a:lnSpc>
                <a:spcPct val="9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smtClean="0"/>
              <a:t>Swift is </a:t>
            </a:r>
            <a:r>
              <a:rPr lang="en-GB" sz="1800" dirty="0"/>
              <a:t>supported in part by NSF grants OCI</a:t>
            </a:r>
            <a:r>
              <a:rPr lang="en-GB" sz="1800" dirty="0" smtClean="0"/>
              <a:t>-</a:t>
            </a:r>
            <a:r>
              <a:rPr lang="en-US" sz="1800" dirty="0" smtClean="0"/>
              <a:t>1148443 </a:t>
            </a:r>
            <a:r>
              <a:rPr lang="en-GB" sz="1800" dirty="0"/>
              <a:t>and PHY-636265, NIH DC08638</a:t>
            </a:r>
            <a:r>
              <a:rPr lang="en-GB" sz="1800" dirty="0" smtClean="0"/>
              <a:t>,</a:t>
            </a:r>
            <a:br>
              <a:rPr lang="en-GB" sz="1800" dirty="0" smtClean="0"/>
            </a:br>
            <a:r>
              <a:rPr lang="en-GB" sz="1800" dirty="0" smtClean="0"/>
              <a:t>and the UChicago SCI Program</a:t>
            </a:r>
          </a:p>
          <a:p>
            <a:pPr eaLnBrk="1" hangingPunct="1">
              <a:lnSpc>
                <a:spcPct val="9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err="1" smtClean="0"/>
              <a:t>ExM</a:t>
            </a:r>
            <a:r>
              <a:rPr lang="en-GB" sz="1800" dirty="0" smtClean="0"/>
              <a:t> is supported by the DOE Office of Science, ASCR Division</a:t>
            </a:r>
          </a:p>
          <a:p>
            <a:pPr eaLnBrk="1" hangingPunct="1">
              <a:lnSpc>
                <a:spcPct val="9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smtClean="0"/>
              <a:t>Structure prediction supported in part by NIH</a:t>
            </a:r>
          </a:p>
          <a:p>
            <a:pPr eaLnBrk="1" hangingPunct="1">
              <a:lnSpc>
                <a:spcPct val="9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a:t>The Swift team:</a:t>
            </a:r>
            <a:endParaRPr lang="en-GB" sz="1800" dirty="0" smtClean="0"/>
          </a:p>
          <a:p>
            <a:pPr lvl="1" eaLnBrk="1" hangingPunct="1">
              <a:lnSpc>
                <a:spcPct val="90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500" dirty="0" err="1" smtClean="0"/>
              <a:t>Mihael</a:t>
            </a:r>
            <a:r>
              <a:rPr lang="en-GB" sz="1500" dirty="0" smtClean="0"/>
              <a:t> </a:t>
            </a:r>
            <a:r>
              <a:rPr lang="en-GB" sz="1500" dirty="0" err="1" smtClean="0"/>
              <a:t>Hategan</a:t>
            </a:r>
            <a:r>
              <a:rPr lang="en-GB" sz="1500" dirty="0" smtClean="0"/>
              <a:t>, Justin Wozniak, </a:t>
            </a:r>
            <a:r>
              <a:rPr lang="en-GB" sz="1500" dirty="0" err="1" smtClean="0"/>
              <a:t>Ketan</a:t>
            </a:r>
            <a:r>
              <a:rPr lang="en-GB" sz="1500" dirty="0" smtClean="0"/>
              <a:t> </a:t>
            </a:r>
            <a:r>
              <a:rPr lang="en-GB" sz="1500" dirty="0" err="1" smtClean="0"/>
              <a:t>Maheshwari</a:t>
            </a:r>
            <a:r>
              <a:rPr lang="en-GB" sz="1500" dirty="0" smtClean="0"/>
              <a:t>, Ben </a:t>
            </a:r>
            <a:r>
              <a:rPr lang="en-GB" sz="1500" dirty="0"/>
              <a:t>Clifford,</a:t>
            </a:r>
            <a:r>
              <a:rPr lang="en-GB" sz="1500" dirty="0" smtClean="0"/>
              <a:t> David Kelly, Jon </a:t>
            </a:r>
            <a:r>
              <a:rPr lang="en-GB" sz="1500" dirty="0" err="1" smtClean="0"/>
              <a:t>Monette</a:t>
            </a:r>
            <a:r>
              <a:rPr lang="en-GB" sz="1500" dirty="0" smtClean="0"/>
              <a:t>, Allan </a:t>
            </a:r>
            <a:r>
              <a:rPr lang="en-GB" sz="1500" dirty="0"/>
              <a:t>Espinosa, Ian Foster,</a:t>
            </a:r>
            <a:r>
              <a:rPr lang="en-GB" sz="1500" dirty="0" smtClean="0"/>
              <a:t> Dan Katz, </a:t>
            </a:r>
            <a:r>
              <a:rPr lang="en-GB" sz="1500" dirty="0" err="1" smtClean="0"/>
              <a:t>Ioan</a:t>
            </a:r>
            <a:r>
              <a:rPr lang="en-GB" sz="1500" dirty="0" smtClean="0"/>
              <a:t> </a:t>
            </a:r>
            <a:r>
              <a:rPr lang="en-GB" sz="1500" dirty="0" err="1"/>
              <a:t>Raicu</a:t>
            </a:r>
            <a:r>
              <a:rPr lang="en-GB" sz="1500" dirty="0"/>
              <a:t>, Sarah Kenny, Mike Wilde,</a:t>
            </a:r>
            <a:r>
              <a:rPr lang="en-GB" sz="1500" dirty="0" smtClean="0"/>
              <a:t> Zhao </a:t>
            </a:r>
            <a:r>
              <a:rPr lang="en-GB" sz="1500" dirty="0"/>
              <a:t>Zhang, Yong </a:t>
            </a:r>
            <a:r>
              <a:rPr lang="en-GB" sz="1500" dirty="0" smtClean="0"/>
              <a:t>Zhao</a:t>
            </a:r>
          </a:p>
          <a:p>
            <a:pPr eaLnBrk="1" hangingPunct="1">
              <a:lnSpc>
                <a:spcPct val="90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smtClean="0"/>
              <a:t>GPSI Science portal:</a:t>
            </a:r>
          </a:p>
          <a:p>
            <a:pPr lvl="1" eaLnBrk="1" hangingPunct="1">
              <a:lnSpc>
                <a:spcPct val="90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500" dirty="0" smtClean="0"/>
              <a:t>Mark </a:t>
            </a:r>
            <a:r>
              <a:rPr lang="en-GB" sz="1500" dirty="0" err="1" smtClean="0"/>
              <a:t>Hereld</a:t>
            </a:r>
            <a:r>
              <a:rPr lang="en-GB" sz="1500" dirty="0" smtClean="0"/>
              <a:t>, Tom </a:t>
            </a:r>
            <a:r>
              <a:rPr lang="en-GB" sz="1500" dirty="0" err="1" smtClean="0"/>
              <a:t>Uram</a:t>
            </a:r>
            <a:r>
              <a:rPr lang="en-GB" sz="1500" dirty="0" smtClean="0"/>
              <a:t>, </a:t>
            </a:r>
            <a:r>
              <a:rPr lang="en-GB" sz="1500" dirty="0" err="1" smtClean="0"/>
              <a:t>Wenjun</a:t>
            </a:r>
            <a:r>
              <a:rPr lang="en-GB" sz="1500" dirty="0" smtClean="0"/>
              <a:t> Wu, Mike </a:t>
            </a:r>
            <a:r>
              <a:rPr lang="en-GB" sz="1500" dirty="0" err="1" smtClean="0"/>
              <a:t>Papka</a:t>
            </a:r>
            <a:endParaRPr lang="en-GB" sz="1500" dirty="0" smtClean="0"/>
          </a:p>
          <a:p>
            <a:pPr eaLnBrk="1" hangingPunct="1">
              <a:lnSpc>
                <a:spcPct val="9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a:t>Java </a:t>
            </a:r>
            <a:r>
              <a:rPr lang="en-GB" sz="1800" dirty="0" err="1"/>
              <a:t>CoG</a:t>
            </a:r>
            <a:r>
              <a:rPr lang="en-GB" sz="1800" dirty="0"/>
              <a:t> Kit used by Swift developed by:</a:t>
            </a:r>
          </a:p>
          <a:p>
            <a:pPr lvl="1" eaLnBrk="1" hangingPunct="1">
              <a:lnSpc>
                <a:spcPct val="90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500" dirty="0" err="1"/>
              <a:t>Mihael</a:t>
            </a:r>
            <a:r>
              <a:rPr lang="en-GB" sz="1500" dirty="0"/>
              <a:t> </a:t>
            </a:r>
            <a:r>
              <a:rPr lang="en-GB" sz="1500" dirty="0" err="1"/>
              <a:t>Hategan</a:t>
            </a:r>
            <a:r>
              <a:rPr lang="en-GB" sz="1500" dirty="0"/>
              <a:t>, </a:t>
            </a:r>
            <a:r>
              <a:rPr lang="en-GB" sz="1500" dirty="0" err="1"/>
              <a:t>Gregor</a:t>
            </a:r>
            <a:r>
              <a:rPr lang="en-GB" sz="1500" dirty="0"/>
              <a:t> Von </a:t>
            </a:r>
            <a:r>
              <a:rPr lang="en-GB" sz="1500" dirty="0" err="1"/>
              <a:t>Laszewski</a:t>
            </a:r>
            <a:r>
              <a:rPr lang="en-GB" sz="1500" dirty="0"/>
              <a:t>, and many collaborators</a:t>
            </a:r>
            <a:endParaRPr lang="en-GB" sz="1500" dirty="0" smtClean="0"/>
          </a:p>
          <a:p>
            <a:pPr eaLnBrk="1" hangingPunct="1">
              <a:lnSpc>
                <a:spcPct val="90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smtClean="0"/>
              <a:t>ZeptoOS</a:t>
            </a:r>
            <a:endParaRPr lang="en-GB" sz="1800" dirty="0"/>
          </a:p>
          <a:p>
            <a:pPr lvl="1" eaLnBrk="1" hangingPunct="1">
              <a:lnSpc>
                <a:spcPct val="90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500" dirty="0" err="1"/>
              <a:t>Kamil</a:t>
            </a:r>
            <a:r>
              <a:rPr lang="en-GB" sz="1500" dirty="0"/>
              <a:t> </a:t>
            </a:r>
            <a:r>
              <a:rPr lang="en-GB" sz="1500" dirty="0" err="1"/>
              <a:t>Iskra</a:t>
            </a:r>
            <a:r>
              <a:rPr lang="en-GB" sz="1500" dirty="0"/>
              <a:t>, </a:t>
            </a:r>
            <a:r>
              <a:rPr lang="en-US" sz="1500" dirty="0" err="1"/>
              <a:t>Kazutomo</a:t>
            </a:r>
            <a:r>
              <a:rPr lang="en-US" sz="1500" dirty="0"/>
              <a:t> Yoshii, and Pete Beckman</a:t>
            </a:r>
            <a:endParaRPr lang="en-GB" sz="1500" dirty="0"/>
          </a:p>
          <a:p>
            <a:pPr eaLnBrk="1" hangingPunct="1">
              <a:lnSpc>
                <a:spcPct val="9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a:t>Scientific application collaborators and </a:t>
            </a:r>
            <a:r>
              <a:rPr lang="en-GB" sz="1800" dirty="0" smtClean="0"/>
              <a:t>usage described in this talk:</a:t>
            </a:r>
          </a:p>
          <a:p>
            <a:pPr lvl="1" eaLnBrk="1" hangingPunct="1">
              <a:lnSpc>
                <a:spcPct val="90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500" dirty="0"/>
              <a:t>U. Chicago Open Protein Simulator Group (Karl Freed, Tobin </a:t>
            </a:r>
            <a:r>
              <a:rPr lang="en-GB" sz="1500" dirty="0" err="1"/>
              <a:t>Sosnick</a:t>
            </a:r>
            <a:r>
              <a:rPr lang="en-GB" sz="1500" dirty="0"/>
              <a:t>, Glen </a:t>
            </a:r>
            <a:r>
              <a:rPr lang="en-GB" sz="1500" dirty="0" err="1"/>
              <a:t>Hocky</a:t>
            </a:r>
            <a:r>
              <a:rPr lang="en-GB" sz="1500" dirty="0"/>
              <a:t>, Joe </a:t>
            </a:r>
            <a:r>
              <a:rPr lang="en-GB" sz="1500" dirty="0" err="1"/>
              <a:t>Debartolo</a:t>
            </a:r>
            <a:r>
              <a:rPr lang="en-GB" sz="1500" dirty="0"/>
              <a:t>, </a:t>
            </a:r>
            <a:r>
              <a:rPr lang="en-GB" sz="1500" dirty="0" err="1"/>
              <a:t>Aashish</a:t>
            </a:r>
            <a:r>
              <a:rPr lang="en-GB" sz="1500" dirty="0"/>
              <a:t> </a:t>
            </a:r>
            <a:r>
              <a:rPr lang="en-GB" sz="1500" dirty="0" err="1"/>
              <a:t>Adhikari</a:t>
            </a:r>
            <a:r>
              <a:rPr lang="en-GB" sz="1500" dirty="0"/>
              <a:t>)</a:t>
            </a:r>
          </a:p>
          <a:p>
            <a:pPr lvl="1" eaLnBrk="1" hangingPunct="1">
              <a:lnSpc>
                <a:spcPct val="90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500" dirty="0" err="1"/>
              <a:t>U.Chicago</a:t>
            </a:r>
            <a:r>
              <a:rPr lang="en-GB" sz="1500" dirty="0"/>
              <a:t> Radiology and Human Neuroscience Lab, (Dr. S. Small)</a:t>
            </a:r>
          </a:p>
          <a:p>
            <a:pPr lvl="1" eaLnBrk="1" hangingPunct="1">
              <a:lnSpc>
                <a:spcPct val="90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500" dirty="0"/>
              <a:t>SEE/CIM-EARTH: Joshua Elliott, Meredith Franklin, Todd </a:t>
            </a:r>
            <a:r>
              <a:rPr lang="en-GB" sz="1500" dirty="0" err="1" smtClean="0"/>
              <a:t>Muson</a:t>
            </a:r>
            <a:endParaRPr lang="en-GB" sz="1500" dirty="0" smtClean="0"/>
          </a:p>
          <a:p>
            <a:pPr lvl="1" eaLnBrk="1" hangingPunct="1">
              <a:lnSpc>
                <a:spcPct val="90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500" dirty="0" err="1" smtClean="0"/>
              <a:t>ParVis</a:t>
            </a:r>
            <a:r>
              <a:rPr lang="en-GB" sz="1500" dirty="0" smtClean="0"/>
              <a:t> and FOAM: Rob Jacob, Sheri Mickelson (Argonne); John Dennis, Matthew </a:t>
            </a:r>
            <a:r>
              <a:rPr lang="en-GB" sz="1500" dirty="0" err="1" smtClean="0"/>
              <a:t>Woitaszek</a:t>
            </a:r>
            <a:r>
              <a:rPr lang="en-GB" sz="1500" dirty="0" smtClean="0"/>
              <a:t> (NCAR)</a:t>
            </a:r>
          </a:p>
          <a:p>
            <a:pPr lvl="1" eaLnBrk="1" hangingPunct="1">
              <a:lnSpc>
                <a:spcPct val="90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500" dirty="0" err="1"/>
              <a:t>PTMap</a:t>
            </a:r>
            <a:r>
              <a:rPr lang="en-GB" sz="1500" dirty="0"/>
              <a:t>: </a:t>
            </a:r>
            <a:r>
              <a:rPr lang="en-GB" sz="1500" dirty="0" err="1"/>
              <a:t>Yingming</a:t>
            </a:r>
            <a:r>
              <a:rPr lang="en-GB" sz="1500" dirty="0"/>
              <a:t> Zhao, </a:t>
            </a:r>
            <a:r>
              <a:rPr lang="en-GB" sz="1500" dirty="0" err="1"/>
              <a:t>Yue</a:t>
            </a:r>
            <a:r>
              <a:rPr lang="en-GB" sz="1500" dirty="0"/>
              <a:t> Chen</a:t>
            </a:r>
          </a:p>
        </p:txBody>
      </p:sp>
      <p:sp>
        <p:nvSpPr>
          <p:cNvPr id="78852" name="Slide Number Placeholder 3"/>
          <p:cNvSpPr>
            <a:spLocks noGrp="1"/>
          </p:cNvSpPr>
          <p:nvPr>
            <p:ph type="sldNum" sz="quarter" idx="12"/>
          </p:nvPr>
        </p:nvSpPr>
        <p:spPr bwMode="auto">
          <a:noFill/>
          <a:ln>
            <a:miter lim="800000"/>
            <a:headEnd/>
            <a:tailEnd/>
          </a:ln>
        </p:spPr>
        <p:txBody>
          <a:bodyPr/>
          <a:lstStyle/>
          <a:p>
            <a:fld id="{88D4331A-2C8B-BA46-9BAC-CCF67A9E0BBD}" type="slidenum">
              <a:rPr lang="en-GB"/>
              <a:pPr/>
              <a:t>24</a:t>
            </a:fld>
            <a:endParaRPr lang="en-GB"/>
          </a:p>
        </p:txBody>
      </p:sp>
      <p:sp>
        <p:nvSpPr>
          <p:cNvPr id="5" name="Footer Placeholder 4"/>
          <p:cNvSpPr>
            <a:spLocks noGrp="1"/>
          </p:cNvSpPr>
          <p:nvPr>
            <p:ph type="ftr" sz="quarter" idx="11"/>
          </p:nvPr>
        </p:nvSpPr>
        <p:spPr/>
        <p:txBody>
          <a:bodyPr/>
          <a:lstStyle/>
          <a:p>
            <a:pPr>
              <a:defRPr/>
            </a:pPr>
            <a:r>
              <a:rPr lang="en-US" smtClean="0"/>
              <a:t>www.ci.uchicago.edu/swift    www.mcs.anl.gov/exm</a:t>
            </a:r>
            <a:endParaRPr lang="en-US" dirty="0" smtClean="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 name="Rectangle 57"/>
          <p:cNvSpPr/>
          <p:nvPr/>
        </p:nvSpPr>
        <p:spPr>
          <a:xfrm>
            <a:off x="7315200" y="4724400"/>
            <a:ext cx="1828800" cy="2133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304800"/>
            <a:ext cx="8229600" cy="1143000"/>
          </a:xfrm>
        </p:spPr>
        <p:txBody>
          <a:bodyPr/>
          <a:lstStyle/>
          <a:p>
            <a:r>
              <a:rPr lang="en-US" dirty="0" smtClean="0"/>
              <a:t> Numerous many-task applications</a:t>
            </a:r>
          </a:p>
        </p:txBody>
      </p:sp>
      <p:sp>
        <p:nvSpPr>
          <p:cNvPr id="38" name="Content Placeholder 2"/>
          <p:cNvSpPr>
            <a:spLocks noGrp="1"/>
          </p:cNvSpPr>
          <p:nvPr>
            <p:ph type="body" idx="4294967295"/>
          </p:nvPr>
        </p:nvSpPr>
        <p:spPr>
          <a:xfrm>
            <a:off x="228600" y="1219200"/>
            <a:ext cx="3429000" cy="4724400"/>
          </a:xfrm>
        </p:spPr>
        <p:txBody>
          <a:bodyPr/>
          <a:lstStyle/>
          <a:p>
            <a:r>
              <a:rPr lang="en-US" dirty="0" smtClean="0"/>
              <a:t>Simulation of super-</a:t>
            </a:r>
            <a:br>
              <a:rPr lang="en-US" dirty="0" smtClean="0"/>
            </a:br>
            <a:r>
              <a:rPr lang="en-US" dirty="0" smtClean="0"/>
              <a:t>cooled glass materials</a:t>
            </a:r>
          </a:p>
          <a:p>
            <a:r>
              <a:rPr lang="en-US" dirty="0" smtClean="0"/>
              <a:t>Protein folding using homology-free approaches</a:t>
            </a:r>
          </a:p>
          <a:p>
            <a:r>
              <a:rPr lang="en-US" dirty="0" smtClean="0"/>
              <a:t>Climate model analysis and  decision making in energy policy</a:t>
            </a:r>
          </a:p>
          <a:p>
            <a:r>
              <a:rPr lang="en-US" dirty="0" smtClean="0"/>
              <a:t>Simulation of RNA-protein interaction</a:t>
            </a:r>
          </a:p>
          <a:p>
            <a:r>
              <a:rPr lang="en-US" dirty="0" smtClean="0"/>
              <a:t>Multiscale subsurface</a:t>
            </a:r>
            <a:br>
              <a:rPr lang="en-US" dirty="0" smtClean="0"/>
            </a:br>
            <a:r>
              <a:rPr lang="en-US" dirty="0" smtClean="0"/>
              <a:t>flow modeling</a:t>
            </a:r>
          </a:p>
          <a:p>
            <a:r>
              <a:rPr lang="en-US" dirty="0" smtClean="0"/>
              <a:t>Modeling of power grid</a:t>
            </a:r>
            <a:br>
              <a:rPr lang="en-US" dirty="0" smtClean="0"/>
            </a:br>
            <a:r>
              <a:rPr lang="en-US" dirty="0" smtClean="0"/>
              <a:t>for OE applications</a:t>
            </a:r>
          </a:p>
          <a:p>
            <a:r>
              <a:rPr lang="en-US" dirty="0" smtClean="0">
                <a:solidFill>
                  <a:srgbClr val="FF0000"/>
                </a:solidFill>
              </a:rPr>
              <a:t>A-E have published science results obtained using Swift</a:t>
            </a:r>
            <a:r>
              <a:rPr lang="en-US" dirty="0" smtClean="0"/>
              <a:t/>
            </a:r>
            <a:br>
              <a:rPr lang="en-US" dirty="0" smtClean="0"/>
            </a:br>
            <a:endParaRPr lang="en-US" dirty="0" smtClean="0"/>
          </a:p>
        </p:txBody>
      </p:sp>
      <p:grpSp>
        <p:nvGrpSpPr>
          <p:cNvPr id="3" name="Group 38"/>
          <p:cNvGrpSpPr/>
          <p:nvPr/>
        </p:nvGrpSpPr>
        <p:grpSpPr>
          <a:xfrm>
            <a:off x="7358168" y="990600"/>
            <a:ext cx="1633433" cy="2194255"/>
            <a:chOff x="5182243" y="4123184"/>
            <a:chExt cx="1436011" cy="1968841"/>
          </a:xfrm>
        </p:grpSpPr>
        <p:pic>
          <p:nvPicPr>
            <p:cNvPr id="6" name="Picture 4"/>
            <p:cNvPicPr>
              <a:picLocks noChangeAspect="1" noChangeArrowheads="1"/>
            </p:cNvPicPr>
            <p:nvPr/>
          </p:nvPicPr>
          <p:blipFill>
            <a:blip r:embed="rId3" cstate="print"/>
            <a:srcRect/>
            <a:stretch>
              <a:fillRect/>
            </a:stretch>
          </p:blipFill>
          <p:spPr bwMode="auto">
            <a:xfrm>
              <a:off x="5201293" y="4448118"/>
              <a:ext cx="1276350" cy="1643907"/>
            </a:xfrm>
            <a:prstGeom prst="rect">
              <a:avLst/>
            </a:prstGeom>
            <a:noFill/>
            <a:ln w="9525">
              <a:noFill/>
              <a:miter lim="800000"/>
              <a:headEnd/>
              <a:tailEnd/>
            </a:ln>
          </p:spPr>
        </p:pic>
        <p:sp>
          <p:nvSpPr>
            <p:cNvPr id="7" name="Rectangle 7"/>
            <p:cNvSpPr/>
            <p:nvPr/>
          </p:nvSpPr>
          <p:spPr>
            <a:xfrm>
              <a:off x="5182243" y="4720425"/>
              <a:ext cx="533400" cy="1295400"/>
            </a:xfrm>
            <a:prstGeom prst="rect">
              <a:avLst/>
            </a:prstGeom>
            <a:noFill/>
            <a:ln w="25400" cap="flat"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rgbClr val="000000"/>
                </a:solidFill>
              </a:endParaRPr>
            </a:p>
          </p:txBody>
        </p:sp>
        <p:sp>
          <p:nvSpPr>
            <p:cNvPr id="9" name="Rectangle 9"/>
            <p:cNvSpPr/>
            <p:nvPr/>
          </p:nvSpPr>
          <p:spPr>
            <a:xfrm>
              <a:off x="5211459" y="4123184"/>
              <a:ext cx="1406795" cy="317721"/>
            </a:xfrm>
            <a:prstGeom prst="rect">
              <a:avLst/>
            </a:prstGeom>
          </p:spPr>
          <p:txBody>
            <a:bodyPr wrap="square">
              <a:spAutoFit/>
            </a:bodyPr>
            <a:lstStyle/>
            <a:p>
              <a:r>
                <a:rPr lang="en-US" sz="900" b="1" dirty="0" smtClean="0">
                  <a:solidFill>
                    <a:srgbClr val="000000"/>
                  </a:solidFill>
                </a:rPr>
                <a:t>T0623, 25 res., 8.2Å to 6.3Å  (excluding tail)</a:t>
              </a:r>
            </a:p>
          </p:txBody>
        </p:sp>
      </p:grpSp>
      <p:sp>
        <p:nvSpPr>
          <p:cNvPr id="14" name="TextBox 13"/>
          <p:cNvSpPr txBox="1"/>
          <p:nvPr/>
        </p:nvSpPr>
        <p:spPr>
          <a:xfrm>
            <a:off x="6172201" y="6096000"/>
            <a:ext cx="2971799" cy="276999"/>
          </a:xfrm>
          <a:prstGeom prst="rect">
            <a:avLst/>
          </a:prstGeom>
          <a:noFill/>
        </p:spPr>
        <p:txBody>
          <a:bodyPr wrap="square" rtlCol="0">
            <a:spAutoFit/>
          </a:bodyPr>
          <a:lstStyle/>
          <a:p>
            <a:r>
              <a:rPr lang="en-US" sz="1200" dirty="0" smtClean="0"/>
              <a:t>Protein loop modeling. Courtesy A. </a:t>
            </a:r>
            <a:r>
              <a:rPr lang="en-US" sz="1200" dirty="0" err="1" smtClean="0"/>
              <a:t>Adhikari</a:t>
            </a:r>
            <a:endParaRPr lang="en-US" sz="1200" dirty="0"/>
          </a:p>
        </p:txBody>
      </p:sp>
      <p:grpSp>
        <p:nvGrpSpPr>
          <p:cNvPr id="4" name="Group 21"/>
          <p:cNvGrpSpPr/>
          <p:nvPr/>
        </p:nvGrpSpPr>
        <p:grpSpPr>
          <a:xfrm>
            <a:off x="7427674" y="3099645"/>
            <a:ext cx="1868726" cy="557955"/>
            <a:chOff x="5931347" y="5300990"/>
            <a:chExt cx="1712486" cy="557955"/>
          </a:xfrm>
        </p:grpSpPr>
        <p:grpSp>
          <p:nvGrpSpPr>
            <p:cNvPr id="5" name="Group 14"/>
            <p:cNvGrpSpPr/>
            <p:nvPr/>
          </p:nvGrpSpPr>
          <p:grpSpPr>
            <a:xfrm>
              <a:off x="5931347" y="5453382"/>
              <a:ext cx="1712486" cy="405563"/>
              <a:chOff x="41827714" y="29113655"/>
              <a:chExt cx="3511219" cy="831548"/>
            </a:xfrm>
          </p:grpSpPr>
          <p:sp>
            <p:nvSpPr>
              <p:cNvPr id="16" name="Rectangle 15"/>
              <p:cNvSpPr/>
              <p:nvPr/>
            </p:nvSpPr>
            <p:spPr bwMode="auto">
              <a:xfrm>
                <a:off x="41827728" y="29287062"/>
                <a:ext cx="962527" cy="216569"/>
              </a:xfrm>
              <a:prstGeom prst="rect">
                <a:avLst/>
              </a:prstGeom>
              <a:solidFill>
                <a:srgbClr val="1003B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50" b="0" i="0" u="none" strike="noStrike" cap="none" normalizeH="0" baseline="0" smtClean="0">
                  <a:ln>
                    <a:noFill/>
                  </a:ln>
                  <a:solidFill>
                    <a:srgbClr val="000000"/>
                  </a:solidFill>
                  <a:effectLst/>
                  <a:latin typeface="Arial" charset="0"/>
                  <a:ea typeface="ＭＳ Ｐゴシック" pitchFamily="34" charset="-128"/>
                </a:endParaRPr>
              </a:p>
            </p:txBody>
          </p:sp>
          <p:sp>
            <p:nvSpPr>
              <p:cNvPr id="17" name="Rectangle 16"/>
              <p:cNvSpPr/>
              <p:nvPr/>
            </p:nvSpPr>
            <p:spPr bwMode="auto">
              <a:xfrm>
                <a:off x="41827714" y="29589748"/>
                <a:ext cx="962526" cy="216569"/>
              </a:xfrm>
              <a:prstGeom prst="rect">
                <a:avLst/>
              </a:prstGeom>
              <a:solidFill>
                <a:srgbClr val="1BAD0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50" b="0" i="0" u="none" strike="noStrike" cap="none" normalizeH="0" baseline="0" smtClean="0">
                  <a:ln>
                    <a:noFill/>
                  </a:ln>
                  <a:solidFill>
                    <a:srgbClr val="000000"/>
                  </a:solidFill>
                  <a:effectLst/>
                  <a:latin typeface="Arial" charset="0"/>
                  <a:ea typeface="ＭＳ Ｐゴシック" pitchFamily="34" charset="-128"/>
                </a:endParaRPr>
              </a:p>
            </p:txBody>
          </p:sp>
          <p:sp>
            <p:nvSpPr>
              <p:cNvPr id="18" name="Rectangle 17"/>
              <p:cNvSpPr/>
              <p:nvPr/>
            </p:nvSpPr>
            <p:spPr>
              <a:xfrm>
                <a:off x="42710936" y="29426164"/>
                <a:ext cx="1246753" cy="519039"/>
              </a:xfrm>
              <a:prstGeom prst="rect">
                <a:avLst/>
              </a:prstGeom>
            </p:spPr>
            <p:txBody>
              <a:bodyPr wrap="square">
                <a:spAutoFit/>
              </a:bodyPr>
              <a:lstStyle/>
              <a:p>
                <a:pPr algn="r"/>
                <a:r>
                  <a:rPr lang="en-US" sz="1100" b="1" dirty="0" smtClean="0">
                    <a:solidFill>
                      <a:srgbClr val="000000"/>
                    </a:solidFill>
                  </a:rPr>
                  <a:t>Native</a:t>
                </a:r>
              </a:p>
            </p:txBody>
          </p:sp>
          <p:sp>
            <p:nvSpPr>
              <p:cNvPr id="19" name="Rectangle 18"/>
              <p:cNvSpPr/>
              <p:nvPr/>
            </p:nvSpPr>
            <p:spPr>
              <a:xfrm>
                <a:off x="42618608" y="29113655"/>
                <a:ext cx="2720325" cy="519039"/>
              </a:xfrm>
              <a:prstGeom prst="rect">
                <a:avLst/>
              </a:prstGeom>
            </p:spPr>
            <p:txBody>
              <a:bodyPr wrap="square">
                <a:spAutoFit/>
              </a:bodyPr>
              <a:lstStyle/>
              <a:p>
                <a:r>
                  <a:rPr lang="en-US" sz="1100" b="1" dirty="0" smtClean="0">
                    <a:solidFill>
                      <a:srgbClr val="000000"/>
                    </a:solidFill>
                  </a:rPr>
                  <a:t>   Predicted</a:t>
                </a:r>
              </a:p>
            </p:txBody>
          </p:sp>
        </p:grpSp>
        <p:sp>
          <p:nvSpPr>
            <p:cNvPr id="20" name="Rectangle 19"/>
            <p:cNvSpPr/>
            <p:nvPr/>
          </p:nvSpPr>
          <p:spPr bwMode="auto">
            <a:xfrm>
              <a:off x="5931358" y="5380775"/>
              <a:ext cx="469442" cy="105625"/>
            </a:xfrm>
            <a:prstGeom prst="rect">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50" b="0" i="0" u="none" strike="noStrike" cap="none" normalizeH="0" baseline="0" smtClean="0">
                <a:ln>
                  <a:noFill/>
                </a:ln>
                <a:solidFill>
                  <a:srgbClr val="000000"/>
                </a:solidFill>
                <a:effectLst/>
                <a:latin typeface="Arial" charset="0"/>
                <a:ea typeface="ＭＳ Ｐゴシック" pitchFamily="34" charset="-128"/>
              </a:endParaRPr>
            </a:p>
          </p:txBody>
        </p:sp>
        <p:sp>
          <p:nvSpPr>
            <p:cNvPr id="21" name="Rectangle 20"/>
            <p:cNvSpPr/>
            <p:nvPr/>
          </p:nvSpPr>
          <p:spPr>
            <a:xfrm>
              <a:off x="6369066" y="5300990"/>
              <a:ext cx="553031" cy="253146"/>
            </a:xfrm>
            <a:prstGeom prst="rect">
              <a:avLst/>
            </a:prstGeom>
          </p:spPr>
          <p:txBody>
            <a:bodyPr wrap="square">
              <a:spAutoFit/>
            </a:bodyPr>
            <a:lstStyle/>
            <a:p>
              <a:pPr algn="r"/>
              <a:r>
                <a:rPr lang="en-US" sz="1100" b="1" dirty="0" smtClean="0">
                  <a:solidFill>
                    <a:srgbClr val="000000"/>
                  </a:solidFill>
                </a:rPr>
                <a:t>Initial</a:t>
              </a:r>
            </a:p>
          </p:txBody>
        </p:sp>
      </p:grpSp>
      <p:pic>
        <p:nvPicPr>
          <p:cNvPr id="25" name="Picture 24"/>
          <p:cNvPicPr>
            <a:picLocks noChangeAspect="1"/>
          </p:cNvPicPr>
          <p:nvPr/>
        </p:nvPicPr>
        <p:blipFill>
          <a:blip r:embed="rId4"/>
          <a:stretch>
            <a:fillRect/>
          </a:stretch>
        </p:blipFill>
        <p:spPr>
          <a:xfrm>
            <a:off x="3555541" y="5322721"/>
            <a:ext cx="4064459" cy="1154279"/>
          </a:xfrm>
          <a:prstGeom prst="rect">
            <a:avLst/>
          </a:prstGeom>
        </p:spPr>
      </p:pic>
      <p:pic>
        <p:nvPicPr>
          <p:cNvPr id="28" name="Picture 2"/>
          <p:cNvPicPr>
            <a:picLocks noChangeAspect="1" noChangeArrowheads="1"/>
          </p:cNvPicPr>
          <p:nvPr/>
        </p:nvPicPr>
        <p:blipFill>
          <a:blip r:embed="rId5">
            <a:lum/>
          </a:blip>
          <a:srcRect/>
          <a:stretch>
            <a:fillRect/>
          </a:stretch>
        </p:blipFill>
        <p:spPr bwMode="auto">
          <a:xfrm>
            <a:off x="4267200" y="1066800"/>
            <a:ext cx="2780954" cy="2133600"/>
          </a:xfrm>
          <a:prstGeom prst="rect">
            <a:avLst/>
          </a:prstGeom>
          <a:noFill/>
          <a:ln w="9525">
            <a:noFill/>
            <a:miter lim="800000"/>
            <a:headEnd/>
            <a:tailEnd/>
          </a:ln>
        </p:spPr>
      </p:pic>
      <p:pic>
        <p:nvPicPr>
          <p:cNvPr id="29" name="Picture 4" descr="C:\Users\d3h866\Documents\salssa\data\sph0004.png"/>
          <p:cNvPicPr>
            <a:picLocks noChangeAspect="1" noChangeArrowheads="1"/>
          </p:cNvPicPr>
          <p:nvPr/>
        </p:nvPicPr>
        <p:blipFill>
          <a:blip r:embed="rId6">
            <a:clrChange>
              <a:clrFrom>
                <a:srgbClr val="FFFFFF"/>
              </a:clrFrom>
              <a:clrTo>
                <a:srgbClr val="FFFFFF">
                  <a:alpha val="0"/>
                </a:srgbClr>
              </a:clrTo>
            </a:clrChange>
          </a:blip>
          <a:srcRect t="10042" r="18477" b="13692"/>
          <a:stretch>
            <a:fillRect/>
          </a:stretch>
        </p:blipFill>
        <p:spPr bwMode="auto">
          <a:xfrm>
            <a:off x="4495800" y="3149288"/>
            <a:ext cx="2514600" cy="2111404"/>
          </a:xfrm>
          <a:prstGeom prst="rect">
            <a:avLst/>
          </a:prstGeom>
          <a:noFill/>
          <a:ln w="9525">
            <a:noFill/>
            <a:miter lim="800000"/>
            <a:headEnd/>
            <a:tailEnd/>
          </a:ln>
        </p:spPr>
      </p:pic>
      <p:grpSp>
        <p:nvGrpSpPr>
          <p:cNvPr id="8" name="Group 30"/>
          <p:cNvGrpSpPr/>
          <p:nvPr/>
        </p:nvGrpSpPr>
        <p:grpSpPr>
          <a:xfrm>
            <a:off x="7636930" y="3657600"/>
            <a:ext cx="1295401" cy="3200400"/>
            <a:chOff x="7162799" y="970967"/>
            <a:chExt cx="1676401" cy="4856990"/>
          </a:xfrm>
        </p:grpSpPr>
        <p:pic>
          <p:nvPicPr>
            <p:cNvPr id="32" name="Picture 31" descr="C:\Users\elliott\Desktop\library\peel\campaigns\H1\median-full-full.png"/>
            <p:cNvPicPr/>
            <p:nvPr/>
          </p:nvPicPr>
          <p:blipFill>
            <a:blip r:embed="rId7" cstate="print"/>
            <a:srcRect/>
            <a:stretch>
              <a:fillRect/>
            </a:stretch>
          </p:blipFill>
          <p:spPr bwMode="auto">
            <a:xfrm>
              <a:off x="7162800" y="970967"/>
              <a:ext cx="1676400" cy="913496"/>
            </a:xfrm>
            <a:prstGeom prst="rect">
              <a:avLst/>
            </a:prstGeom>
            <a:noFill/>
            <a:ln w="9525">
              <a:noFill/>
              <a:miter lim="800000"/>
              <a:headEnd/>
              <a:tailEnd/>
            </a:ln>
          </p:spPr>
        </p:pic>
        <p:pic>
          <p:nvPicPr>
            <p:cNvPr id="33" name="Picture 32" descr="C:\Users\elliott\Desktop\library\peel\campaigns\H1\stddev-full-full.png"/>
            <p:cNvPicPr/>
            <p:nvPr/>
          </p:nvPicPr>
          <p:blipFill>
            <a:blip r:embed="rId8" cstate="print"/>
            <a:srcRect/>
            <a:stretch>
              <a:fillRect/>
            </a:stretch>
          </p:blipFill>
          <p:spPr bwMode="auto">
            <a:xfrm>
              <a:off x="7162800" y="1917967"/>
              <a:ext cx="1676400" cy="913496"/>
            </a:xfrm>
            <a:prstGeom prst="rect">
              <a:avLst/>
            </a:prstGeom>
            <a:noFill/>
            <a:ln w="9525">
              <a:noFill/>
              <a:miter lim="800000"/>
              <a:headEnd/>
              <a:tailEnd/>
            </a:ln>
          </p:spPr>
        </p:pic>
        <p:pic>
          <p:nvPicPr>
            <p:cNvPr id="34" name="Picture 33" descr="C:\Users\elliott\Desktop\library\peel\campaigns\H1\stddev-full-none.png"/>
            <p:cNvPicPr/>
            <p:nvPr/>
          </p:nvPicPr>
          <p:blipFill>
            <a:blip r:embed="rId9" cstate="print"/>
            <a:srcRect/>
            <a:stretch>
              <a:fillRect/>
            </a:stretch>
          </p:blipFill>
          <p:spPr bwMode="auto">
            <a:xfrm>
              <a:off x="7162800" y="3831384"/>
              <a:ext cx="1676400" cy="913496"/>
            </a:xfrm>
            <a:prstGeom prst="rect">
              <a:avLst/>
            </a:prstGeom>
            <a:noFill/>
            <a:ln w="9525">
              <a:noFill/>
              <a:miter lim="800000"/>
              <a:headEnd/>
              <a:tailEnd/>
            </a:ln>
          </p:spPr>
        </p:pic>
        <p:pic>
          <p:nvPicPr>
            <p:cNvPr id="35" name="Picture 34" descr="Test1-detrended.DSSAT.2011.1101.png"/>
            <p:cNvPicPr>
              <a:picLocks noChangeAspect="1"/>
            </p:cNvPicPr>
            <p:nvPr/>
          </p:nvPicPr>
          <p:blipFill>
            <a:blip r:embed="rId10"/>
            <a:stretch>
              <a:fillRect/>
            </a:stretch>
          </p:blipFill>
          <p:spPr>
            <a:xfrm>
              <a:off x="7162799" y="4787175"/>
              <a:ext cx="1676401" cy="1040782"/>
            </a:xfrm>
            <a:prstGeom prst="rect">
              <a:avLst/>
            </a:prstGeom>
          </p:spPr>
        </p:pic>
        <p:sp>
          <p:nvSpPr>
            <p:cNvPr id="36" name="Up Arrow 35"/>
            <p:cNvSpPr/>
            <p:nvPr/>
          </p:nvSpPr>
          <p:spPr>
            <a:xfrm>
              <a:off x="7772400" y="4724400"/>
              <a:ext cx="457200" cy="284320"/>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7" name="Picture 36" descr="median-full-none.png"/>
            <p:cNvPicPr>
              <a:picLocks noChangeAspect="1"/>
            </p:cNvPicPr>
            <p:nvPr/>
          </p:nvPicPr>
          <p:blipFill>
            <a:blip r:embed="rId11"/>
            <a:stretch>
              <a:fillRect/>
            </a:stretch>
          </p:blipFill>
          <p:spPr>
            <a:xfrm>
              <a:off x="7162800" y="2869562"/>
              <a:ext cx="1676400" cy="902337"/>
            </a:xfrm>
            <a:prstGeom prst="rect">
              <a:avLst/>
            </a:prstGeom>
          </p:spPr>
        </p:pic>
      </p:grpSp>
      <p:sp>
        <p:nvSpPr>
          <p:cNvPr id="44" name="Oval 43"/>
          <p:cNvSpPr>
            <a:spLocks noChangeAspect="1"/>
          </p:cNvSpPr>
          <p:nvPr/>
        </p:nvSpPr>
        <p:spPr>
          <a:xfrm>
            <a:off x="6705600" y="48768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lIns="0" tIns="0" rIns="0" bIns="0" rtlCol="0" anchor="ctr" anchorCtr="1"/>
          <a:lstStyle/>
          <a:p>
            <a:pPr algn="ctr"/>
            <a:r>
              <a:rPr lang="en-US" sz="1800" dirty="0" smtClean="0"/>
              <a:t>E</a:t>
            </a:r>
            <a:endParaRPr lang="en-US" sz="1800" dirty="0"/>
          </a:p>
        </p:txBody>
      </p:sp>
      <p:sp>
        <p:nvSpPr>
          <p:cNvPr id="45" name="Oval 44"/>
          <p:cNvSpPr>
            <a:spLocks noChangeAspect="1"/>
          </p:cNvSpPr>
          <p:nvPr/>
        </p:nvSpPr>
        <p:spPr>
          <a:xfrm>
            <a:off x="7239000" y="60960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lIns="0" tIns="0" rIns="0" bIns="0" rtlCol="0" anchor="ctr" anchorCtr="1"/>
          <a:lstStyle/>
          <a:p>
            <a:pPr algn="ctr"/>
            <a:r>
              <a:rPr lang="en-US" sz="1800" dirty="0" smtClean="0"/>
              <a:t>D</a:t>
            </a:r>
            <a:endParaRPr lang="en-US" sz="1800" dirty="0"/>
          </a:p>
        </p:txBody>
      </p:sp>
      <p:sp>
        <p:nvSpPr>
          <p:cNvPr id="46" name="Oval 45"/>
          <p:cNvSpPr>
            <a:spLocks noChangeAspect="1"/>
          </p:cNvSpPr>
          <p:nvPr/>
        </p:nvSpPr>
        <p:spPr>
          <a:xfrm>
            <a:off x="8763000" y="64770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lIns="0" tIns="0" rIns="0" bIns="0" rtlCol="0" anchor="ctr" anchorCtr="1"/>
          <a:lstStyle/>
          <a:p>
            <a:pPr algn="ctr"/>
            <a:r>
              <a:rPr lang="en-US" sz="1800" dirty="0" smtClean="0"/>
              <a:t>C</a:t>
            </a:r>
            <a:endParaRPr lang="en-US" sz="1800" dirty="0"/>
          </a:p>
        </p:txBody>
      </p:sp>
      <p:sp>
        <p:nvSpPr>
          <p:cNvPr id="47" name="Oval 46"/>
          <p:cNvSpPr>
            <a:spLocks noChangeAspect="1"/>
          </p:cNvSpPr>
          <p:nvPr/>
        </p:nvSpPr>
        <p:spPr>
          <a:xfrm>
            <a:off x="6781800" y="28956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lIns="0" tIns="0" rIns="0" bIns="0" rtlCol="0" anchor="ctr" anchorCtr="1"/>
          <a:lstStyle/>
          <a:p>
            <a:pPr algn="ctr"/>
            <a:r>
              <a:rPr lang="en-US" sz="1800" dirty="0" smtClean="0"/>
              <a:t>A</a:t>
            </a:r>
            <a:endParaRPr lang="en-US" sz="1800" dirty="0"/>
          </a:p>
        </p:txBody>
      </p:sp>
      <p:sp>
        <p:nvSpPr>
          <p:cNvPr id="48" name="Oval 47"/>
          <p:cNvSpPr>
            <a:spLocks noChangeAspect="1"/>
          </p:cNvSpPr>
          <p:nvPr/>
        </p:nvSpPr>
        <p:spPr>
          <a:xfrm>
            <a:off x="8534400" y="28956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lIns="0" tIns="0" rIns="0" bIns="0" rtlCol="0" anchor="ctr" anchorCtr="1"/>
          <a:lstStyle/>
          <a:p>
            <a:pPr algn="ctr"/>
            <a:r>
              <a:rPr lang="en-US" sz="1800" dirty="0" smtClean="0"/>
              <a:t>B</a:t>
            </a:r>
            <a:endParaRPr lang="en-US" sz="1800" dirty="0"/>
          </a:p>
        </p:txBody>
      </p:sp>
      <p:sp>
        <p:nvSpPr>
          <p:cNvPr id="51" name="Oval 50"/>
          <p:cNvSpPr>
            <a:spLocks noChangeAspect="1"/>
          </p:cNvSpPr>
          <p:nvPr/>
        </p:nvSpPr>
        <p:spPr>
          <a:xfrm>
            <a:off x="152400" y="12954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lIns="0" tIns="0" rIns="0" bIns="0" rtlCol="0" anchor="ctr" anchorCtr="1"/>
          <a:lstStyle/>
          <a:p>
            <a:pPr algn="ctr"/>
            <a:r>
              <a:rPr lang="en-US" sz="1800" dirty="0" smtClean="0"/>
              <a:t>A</a:t>
            </a:r>
            <a:endParaRPr lang="en-US" sz="1800" dirty="0"/>
          </a:p>
        </p:txBody>
      </p:sp>
      <p:sp>
        <p:nvSpPr>
          <p:cNvPr id="52" name="Oval 51"/>
          <p:cNvSpPr>
            <a:spLocks noChangeAspect="1"/>
          </p:cNvSpPr>
          <p:nvPr/>
        </p:nvSpPr>
        <p:spPr>
          <a:xfrm>
            <a:off x="152400" y="19812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lIns="0" tIns="0" rIns="0" bIns="0" rtlCol="0" anchor="ctr" anchorCtr="1"/>
          <a:lstStyle/>
          <a:p>
            <a:pPr algn="ctr"/>
            <a:r>
              <a:rPr lang="en-US" sz="1800" dirty="0" smtClean="0"/>
              <a:t>B</a:t>
            </a:r>
            <a:endParaRPr lang="en-US" sz="1800" dirty="0"/>
          </a:p>
        </p:txBody>
      </p:sp>
      <p:sp>
        <p:nvSpPr>
          <p:cNvPr id="53" name="Oval 52"/>
          <p:cNvSpPr>
            <a:spLocks noChangeAspect="1"/>
          </p:cNvSpPr>
          <p:nvPr/>
        </p:nvSpPr>
        <p:spPr>
          <a:xfrm>
            <a:off x="152400" y="26670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lIns="0" tIns="0" rIns="0" bIns="0" rtlCol="0" anchor="ctr" anchorCtr="1"/>
          <a:lstStyle/>
          <a:p>
            <a:pPr algn="ctr"/>
            <a:r>
              <a:rPr lang="en-US" sz="1800" dirty="0" smtClean="0"/>
              <a:t>C</a:t>
            </a:r>
            <a:endParaRPr lang="en-US" sz="1800" dirty="0"/>
          </a:p>
        </p:txBody>
      </p:sp>
      <p:sp>
        <p:nvSpPr>
          <p:cNvPr id="54" name="Oval 53"/>
          <p:cNvSpPr>
            <a:spLocks noChangeAspect="1"/>
          </p:cNvSpPr>
          <p:nvPr/>
        </p:nvSpPr>
        <p:spPr>
          <a:xfrm>
            <a:off x="152400" y="36576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lIns="0" tIns="0" rIns="0" bIns="0" rtlCol="0" anchor="ctr" anchorCtr="1"/>
          <a:lstStyle/>
          <a:p>
            <a:pPr algn="ctr"/>
            <a:r>
              <a:rPr lang="en-US" sz="1800" dirty="0" smtClean="0"/>
              <a:t>D</a:t>
            </a:r>
            <a:endParaRPr lang="en-US" sz="1800" dirty="0"/>
          </a:p>
        </p:txBody>
      </p:sp>
      <p:sp>
        <p:nvSpPr>
          <p:cNvPr id="55" name="Oval 54"/>
          <p:cNvSpPr>
            <a:spLocks noChangeAspect="1"/>
          </p:cNvSpPr>
          <p:nvPr/>
        </p:nvSpPr>
        <p:spPr>
          <a:xfrm>
            <a:off x="152400" y="43434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lIns="0" tIns="0" rIns="0" bIns="0" rtlCol="0" anchor="ctr" anchorCtr="1"/>
          <a:lstStyle/>
          <a:p>
            <a:pPr algn="ctr"/>
            <a:r>
              <a:rPr lang="en-US" sz="1800" dirty="0" smtClean="0"/>
              <a:t>E</a:t>
            </a:r>
            <a:endParaRPr lang="en-US" sz="1800" dirty="0"/>
          </a:p>
        </p:txBody>
      </p:sp>
      <p:sp>
        <p:nvSpPr>
          <p:cNvPr id="56" name="Oval 55"/>
          <p:cNvSpPr>
            <a:spLocks noChangeAspect="1"/>
          </p:cNvSpPr>
          <p:nvPr/>
        </p:nvSpPr>
        <p:spPr>
          <a:xfrm>
            <a:off x="152400" y="50038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lIns="0" tIns="0" rIns="0" bIns="0" rtlCol="0" anchor="ctr" anchorCtr="1"/>
          <a:lstStyle/>
          <a:p>
            <a:pPr algn="ctr"/>
            <a:r>
              <a:rPr lang="en-US" sz="1800" dirty="0" smtClean="0"/>
              <a:t>F</a:t>
            </a:r>
            <a:endParaRPr lang="en-US" sz="1800" dirty="0"/>
          </a:p>
        </p:txBody>
      </p:sp>
      <p:pic>
        <p:nvPicPr>
          <p:cNvPr id="41" name="Picture 40" descr="TransmissionIL.eps"/>
          <p:cNvPicPr>
            <a:picLocks noChangeAspect="1"/>
          </p:cNvPicPr>
          <p:nvPr/>
        </p:nvPicPr>
        <p:blipFill>
          <a:blip r:embed="rId12" cstate="print"/>
          <a:stretch>
            <a:fillRect/>
          </a:stretch>
        </p:blipFill>
        <p:spPr>
          <a:xfrm>
            <a:off x="3429000" y="3679172"/>
            <a:ext cx="1426100" cy="1654828"/>
          </a:xfrm>
          <a:prstGeom prst="rect">
            <a:avLst/>
          </a:prstGeom>
        </p:spPr>
      </p:pic>
      <p:sp>
        <p:nvSpPr>
          <p:cNvPr id="50" name="Oval 49"/>
          <p:cNvSpPr>
            <a:spLocks noChangeAspect="1"/>
          </p:cNvSpPr>
          <p:nvPr/>
        </p:nvSpPr>
        <p:spPr>
          <a:xfrm>
            <a:off x="4572000" y="48768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lIns="0" tIns="0" rIns="0" bIns="0" rtlCol="0" anchor="ctr" anchorCtr="1"/>
          <a:lstStyle/>
          <a:p>
            <a:pPr algn="ctr"/>
            <a:r>
              <a:rPr lang="en-US" sz="1800" dirty="0" smtClean="0"/>
              <a:t>F</a:t>
            </a:r>
            <a:endParaRPr lang="en-US" sz="1800" dirty="0"/>
          </a:p>
        </p:txBody>
      </p:sp>
      <p:sp>
        <p:nvSpPr>
          <p:cNvPr id="49" name="Oval 48"/>
          <p:cNvSpPr>
            <a:spLocks noChangeAspect="1"/>
          </p:cNvSpPr>
          <p:nvPr/>
        </p:nvSpPr>
        <p:spPr>
          <a:xfrm>
            <a:off x="152400" y="56388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lIns="0" tIns="0" rIns="0" bIns="0" rtlCol="0" anchor="ctr" anchorCtr="1"/>
          <a:lstStyle/>
          <a:p>
            <a:pPr algn="ctr"/>
            <a:r>
              <a:rPr lang="en-US" sz="2800" b="1" dirty="0" smtClean="0"/>
              <a:t>&gt;</a:t>
            </a:r>
            <a:endParaRPr lang="en-US" sz="2800" b="1" dirty="0"/>
          </a:p>
        </p:txBody>
      </p:sp>
      <p:sp>
        <p:nvSpPr>
          <p:cNvPr id="42" name="Slide Number Placeholder 41"/>
          <p:cNvSpPr>
            <a:spLocks noGrp="1"/>
          </p:cNvSpPr>
          <p:nvPr>
            <p:ph type="sldNum" sz="quarter" idx="12"/>
          </p:nvPr>
        </p:nvSpPr>
        <p:spPr/>
        <p:txBody>
          <a:bodyPr/>
          <a:lstStyle/>
          <a:p>
            <a:pPr>
              <a:defRPr/>
            </a:pPr>
            <a:fld id="{BD815F56-630E-7E4B-8F2C-15A1EE33C21F}" type="slidenum">
              <a:rPr lang="en-US" smtClean="0"/>
              <a:pPr>
                <a:defRPr/>
              </a:pPr>
              <a:t>3</a:t>
            </a:fld>
            <a:endParaRPr lang="en-US"/>
          </a:p>
        </p:txBody>
      </p:sp>
      <p:sp>
        <p:nvSpPr>
          <p:cNvPr id="43" name="Footer Placeholder 42"/>
          <p:cNvSpPr>
            <a:spLocks noGrp="1"/>
          </p:cNvSpPr>
          <p:nvPr>
            <p:ph type="ftr" sz="quarter" idx="11"/>
          </p:nvPr>
        </p:nvSpPr>
        <p:spPr/>
        <p:txBody>
          <a:bodyPr/>
          <a:lstStyle/>
          <a:p>
            <a:pPr>
              <a:defRPr/>
            </a:pPr>
            <a:r>
              <a:rPr lang="en-US" smtClean="0"/>
              <a:t>www.ci.uchicago.edu/swift    www.mcs.anl.gov/exm</a:t>
            </a:r>
            <a:endParaRPr lang="en-US" dirty="0"/>
          </a:p>
        </p:txBody>
      </p:sp>
    </p:spTree>
    <p:extLst>
      <p:ext uri="{BB962C8B-B14F-4D97-AF65-F5344CB8AC3E}">
        <p14:creationId xmlns:a="http://schemas.openxmlformats.org/drawingml/2006/main" xmlns:r="http://schemas.openxmlformats.org/officeDocument/2006/relationships" xmlns:p="http://schemas.openxmlformats.org/presentationml/2006/main" xmlns="" xmlns:p14="http://schemas.microsoft.com/office/powerpoint/2010/main" xmlns:mv="urn:schemas-microsoft-com:mac:vml" xmlns:mc="http://schemas.openxmlformats.org/markup-compatibility/2006" val="380922670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AutoShape 3"/>
          <p:cNvSpPr>
            <a:spLocks noChangeArrowheads="1"/>
          </p:cNvSpPr>
          <p:nvPr/>
        </p:nvSpPr>
        <p:spPr bwMode="auto">
          <a:xfrm>
            <a:off x="457200" y="2514600"/>
            <a:ext cx="5296726" cy="2962382"/>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prstTxWarp prst="textNoShape">
              <a:avLst/>
            </a:prstTxWarp>
          </a:bodyPr>
          <a:lstStyle/>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600" dirty="0" smtClean="0">
                <a:solidFill>
                  <a:srgbClr val="000000"/>
                </a:solidFill>
                <a:latin typeface="Verdana" charset="0"/>
                <a:ea typeface="Arial" charset="0"/>
                <a:cs typeface="Arial" charset="0"/>
              </a:rPr>
              <a:t>S</a:t>
            </a:r>
            <a:r>
              <a:rPr lang="en-GB" sz="1600" dirty="0" err="1" smtClean="0">
                <a:solidFill>
                  <a:srgbClr val="000000"/>
                </a:solidFill>
                <a:latin typeface="Verdana" charset="0"/>
                <a:ea typeface="Arial" charset="0"/>
                <a:cs typeface="Arial" charset="0"/>
              </a:rPr>
              <a:t>ubmit</a:t>
            </a:r>
            <a:r>
              <a:rPr lang="en-GB" sz="1600" dirty="0" smtClean="0">
                <a:solidFill>
                  <a:srgbClr val="000000"/>
                </a:solidFill>
                <a:latin typeface="Verdana" charset="0"/>
                <a:ea typeface="Arial" charset="0"/>
                <a:cs typeface="Arial" charset="0"/>
              </a:rPr>
              <a:t> </a:t>
            </a:r>
            <a:r>
              <a:rPr lang="en-US" sz="1600" dirty="0" err="1" smtClean="0">
                <a:solidFill>
                  <a:srgbClr val="000000"/>
                </a:solidFill>
                <a:latin typeface="Verdana" charset="0"/>
                <a:ea typeface="Arial" charset="0"/>
                <a:cs typeface="Arial" charset="0"/>
              </a:rPr>
              <a:t>h</a:t>
            </a:r>
            <a:r>
              <a:rPr lang="en-GB" sz="1600" dirty="0" err="1" smtClean="0">
                <a:solidFill>
                  <a:srgbClr val="000000"/>
                </a:solidFill>
                <a:latin typeface="Verdana" charset="0"/>
                <a:ea typeface="Arial" charset="0"/>
                <a:cs typeface="Arial" charset="0"/>
              </a:rPr>
              <a:t>ost</a:t>
            </a:r>
            <a:r>
              <a:rPr lang="en-GB" sz="1600" dirty="0" smtClean="0">
                <a:solidFill>
                  <a:srgbClr val="000000"/>
                </a:solidFill>
                <a:latin typeface="Verdana" charset="0"/>
                <a:ea typeface="Arial" charset="0"/>
                <a:cs typeface="Arial" charset="0"/>
              </a:rPr>
              <a:t> (login node, laptop, Linux server</a:t>
            </a:r>
            <a:r>
              <a:rPr lang="en-US" sz="1600" dirty="0" smtClean="0">
                <a:solidFill>
                  <a:srgbClr val="000000"/>
                </a:solidFill>
                <a:latin typeface="Verdana" charset="0"/>
                <a:ea typeface="Arial" charset="0"/>
                <a:cs typeface="Arial" charset="0"/>
              </a:rPr>
              <a:t>)</a:t>
            </a:r>
            <a:endParaRPr lang="en-GB" sz="1600" dirty="0">
              <a:solidFill>
                <a:srgbClr val="000000"/>
              </a:solidFill>
              <a:latin typeface="Verdana" charset="0"/>
              <a:ea typeface="Arial" charset="0"/>
              <a:cs typeface="Arial" charset="0"/>
            </a:endParaRPr>
          </a:p>
        </p:txBody>
      </p:sp>
      <p:sp>
        <p:nvSpPr>
          <p:cNvPr id="61445" name="AutoShape 3"/>
          <p:cNvSpPr>
            <a:spLocks noChangeArrowheads="1"/>
          </p:cNvSpPr>
          <p:nvPr/>
        </p:nvSpPr>
        <p:spPr bwMode="auto">
          <a:xfrm>
            <a:off x="2514600" y="3200400"/>
            <a:ext cx="2209799" cy="1057382"/>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nchor="b"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1000" dirty="0">
              <a:solidFill>
                <a:srgbClr val="000000"/>
              </a:solidFill>
              <a:latin typeface="Verdana" charset="0"/>
              <a:ea typeface="Arial" charset="0"/>
              <a:cs typeface="Arial" charset="0"/>
            </a:endParaRPr>
          </a:p>
        </p:txBody>
      </p:sp>
      <p:sp>
        <p:nvSpPr>
          <p:cNvPr id="61488" name="AutoShape 25"/>
          <p:cNvSpPr>
            <a:spLocks noChangeArrowheads="1"/>
          </p:cNvSpPr>
          <p:nvPr/>
        </p:nvSpPr>
        <p:spPr bwMode="auto">
          <a:xfrm>
            <a:off x="2712355" y="1023135"/>
            <a:ext cx="1785855" cy="986319"/>
          </a:xfrm>
          <a:prstGeom prst="can">
            <a:avLst>
              <a:gd name="adj" fmla="val 25000"/>
            </a:avLst>
          </a:prstGeom>
          <a:solidFill>
            <a:srgbClr val="FFFFFF"/>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dirty="0" smtClean="0">
                <a:solidFill>
                  <a:srgbClr val="000000"/>
                </a:solidFill>
                <a:latin typeface="Verdana" charset="0"/>
                <a:ea typeface="Arial" charset="0"/>
                <a:cs typeface="Arial" charset="0"/>
              </a:rPr>
              <a:t>Data server</a:t>
            </a:r>
            <a:endParaRPr lang="en-GB" sz="1600" dirty="0">
              <a:solidFill>
                <a:srgbClr val="000000"/>
              </a:solidFill>
              <a:latin typeface="Verdana" charset="0"/>
              <a:ea typeface="Arial" charset="0"/>
              <a:cs typeface="Arial" charset="0"/>
            </a:endParaRPr>
          </a:p>
        </p:txBody>
      </p:sp>
      <p:sp>
        <p:nvSpPr>
          <p:cNvPr id="61476" name="AutoShape 19"/>
          <p:cNvSpPr>
            <a:spLocks noChangeArrowheads="1"/>
          </p:cNvSpPr>
          <p:nvPr/>
        </p:nvSpPr>
        <p:spPr bwMode="auto">
          <a:xfrm>
            <a:off x="856645" y="3180709"/>
            <a:ext cx="1124556" cy="1086491"/>
          </a:xfrm>
          <a:prstGeom prst="flowChartDocument">
            <a:avLst/>
          </a:prstGeom>
          <a:solidFill>
            <a:srgbClr val="FFFFFF"/>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000" dirty="0" smtClean="0">
                <a:solidFill>
                  <a:srgbClr val="000000"/>
                </a:solidFill>
                <a:latin typeface="Verdana" charset="0"/>
                <a:ea typeface="Arial" charset="0"/>
                <a:cs typeface="Arial" charset="0"/>
              </a:rPr>
              <a:t>Swift</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000" dirty="0" smtClean="0">
                <a:solidFill>
                  <a:srgbClr val="000000"/>
                </a:solidFill>
                <a:latin typeface="Verdana" charset="0"/>
                <a:ea typeface="Arial" charset="0"/>
                <a:cs typeface="Arial" charset="0"/>
              </a:rPr>
              <a:t>script</a:t>
            </a:r>
            <a:endParaRPr lang="en-GB" sz="2000" dirty="0">
              <a:solidFill>
                <a:srgbClr val="000000"/>
              </a:solidFill>
              <a:latin typeface="Verdana" charset="0"/>
              <a:ea typeface="Arial" charset="0"/>
              <a:cs typeface="Arial" charset="0"/>
            </a:endParaRPr>
          </a:p>
        </p:txBody>
      </p:sp>
      <p:sp>
        <p:nvSpPr>
          <p:cNvPr id="57" name="Left-Right Arrow 56"/>
          <p:cNvSpPr/>
          <p:nvPr/>
        </p:nvSpPr>
        <p:spPr>
          <a:xfrm>
            <a:off x="4572000" y="1295400"/>
            <a:ext cx="1330637" cy="453775"/>
          </a:xfrm>
          <a:prstGeom prst="leftRightArrow">
            <a:avLst/>
          </a:prstGeom>
          <a:solidFill>
            <a:schemeClr val="bg1"/>
          </a:solidFill>
          <a:ln w="19050" cap="flat" cmpd="sng" algn="ctr">
            <a:solidFill>
              <a:schemeClr val="accent1">
                <a:shade val="95000"/>
                <a:satMod val="105000"/>
              </a:schemeClr>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1400" dirty="0">
              <a:solidFill>
                <a:schemeClr val="tx1"/>
              </a:solidFill>
            </a:endParaRPr>
          </a:p>
        </p:txBody>
      </p:sp>
      <p:cxnSp>
        <p:nvCxnSpPr>
          <p:cNvPr id="61456" name="AutoShape 4"/>
          <p:cNvCxnSpPr>
            <a:cxnSpLocks noChangeShapeType="1"/>
            <a:stCxn id="61445" idx="0"/>
            <a:endCxn id="61488" idx="3"/>
          </p:cNvCxnSpPr>
          <p:nvPr/>
        </p:nvCxnSpPr>
        <p:spPr bwMode="auto">
          <a:xfrm rot="16200000" flipV="1">
            <a:off x="3016919" y="2597818"/>
            <a:ext cx="1190946" cy="14217"/>
          </a:xfrm>
          <a:prstGeom prst="curvedConnector3">
            <a:avLst>
              <a:gd name="adj1" fmla="val 50000"/>
            </a:avLst>
          </a:prstGeom>
          <a:noFill/>
          <a:ln w="38100">
            <a:solidFill>
              <a:srgbClr val="4F81BD"/>
            </a:solidFill>
            <a:miter lim="800000"/>
            <a:headEnd/>
            <a:tailEnd type="triangle" w="med" len="med"/>
          </a:ln>
        </p:spPr>
      </p:cxnSp>
      <p:sp>
        <p:nvSpPr>
          <p:cNvPr id="61457" name="Line 40"/>
          <p:cNvSpPr>
            <a:spLocks noChangeShapeType="1"/>
          </p:cNvSpPr>
          <p:nvPr/>
        </p:nvSpPr>
        <p:spPr bwMode="auto">
          <a:xfrm flipV="1">
            <a:off x="1828800" y="3733800"/>
            <a:ext cx="712008" cy="0"/>
          </a:xfrm>
          <a:prstGeom prst="line">
            <a:avLst/>
          </a:prstGeom>
          <a:noFill/>
          <a:ln w="38100">
            <a:solidFill>
              <a:srgbClr val="4F81BD"/>
            </a:solidFill>
            <a:miter lim="800000"/>
            <a:headEnd/>
            <a:tailEnd type="triangle" w="med" len="med"/>
          </a:ln>
        </p:spPr>
        <p:txBody>
          <a:bodyPr>
            <a:prstTxWarp prst="textNoShape">
              <a:avLst/>
            </a:prstTxWarp>
          </a:bodyPr>
          <a:lstStyle/>
          <a:p>
            <a:endParaRPr lang="en-US"/>
          </a:p>
        </p:txBody>
      </p:sp>
      <p:grpSp>
        <p:nvGrpSpPr>
          <p:cNvPr id="2" name="Group 60"/>
          <p:cNvGrpSpPr>
            <a:grpSpLocks/>
          </p:cNvGrpSpPr>
          <p:nvPr/>
        </p:nvGrpSpPr>
        <p:grpSpPr bwMode="auto">
          <a:xfrm>
            <a:off x="6019800" y="990600"/>
            <a:ext cx="2775436" cy="4343828"/>
            <a:chOff x="6858000" y="93663"/>
            <a:chExt cx="2297113" cy="3200400"/>
          </a:xfrm>
        </p:grpSpPr>
        <p:sp>
          <p:nvSpPr>
            <p:cNvPr id="61464" name="AutoShape 3"/>
            <p:cNvSpPr>
              <a:spLocks noChangeArrowheads="1"/>
            </p:cNvSpPr>
            <p:nvPr/>
          </p:nvSpPr>
          <p:spPr bwMode="auto">
            <a:xfrm>
              <a:off x="6858000" y="93663"/>
              <a:ext cx="2133600" cy="3200400"/>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nchor="ctr">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2000">
                <a:solidFill>
                  <a:srgbClr val="000000"/>
                </a:solidFill>
                <a:latin typeface="Verdana" charset="0"/>
                <a:ea typeface="Arial" charset="0"/>
                <a:cs typeface="Arial" charset="0"/>
              </a:endParaRPr>
            </a:p>
          </p:txBody>
        </p:sp>
        <p:cxnSp>
          <p:nvCxnSpPr>
            <p:cNvPr id="92" name="Straight Connector 91"/>
            <p:cNvCxnSpPr/>
            <p:nvPr/>
          </p:nvCxnSpPr>
          <p:spPr>
            <a:xfrm rot="5400000" flipH="1" flipV="1">
              <a:off x="8926513" y="2397125"/>
              <a:ext cx="455612" cy="1588"/>
            </a:xfrm>
            <a:prstGeom prst="line">
              <a:avLst/>
            </a:prstGeom>
            <a:ln w="127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61468" name="Picture 74"/>
            <p:cNvPicPr>
              <a:picLocks noChangeAspect="1" noChangeArrowheads="1"/>
            </p:cNvPicPr>
            <p:nvPr/>
          </p:nvPicPr>
          <p:blipFill>
            <a:blip r:embed="rId3"/>
            <a:srcRect r="16550"/>
            <a:stretch>
              <a:fillRect/>
            </a:stretch>
          </p:blipFill>
          <p:spPr bwMode="auto">
            <a:xfrm>
              <a:off x="6921068" y="1327427"/>
              <a:ext cx="1009081" cy="562775"/>
            </a:xfrm>
            <a:prstGeom prst="rect">
              <a:avLst/>
            </a:prstGeom>
            <a:noFill/>
            <a:ln w="9525">
              <a:noFill/>
              <a:round/>
              <a:headEnd/>
              <a:tailEnd/>
            </a:ln>
          </p:spPr>
        </p:pic>
      </p:grpSp>
      <p:sp>
        <p:nvSpPr>
          <p:cNvPr id="61462" name="Rectangle 17"/>
          <p:cNvSpPr txBox="1">
            <a:spLocks noChangeArrowheads="1"/>
          </p:cNvSpPr>
          <p:nvPr/>
        </p:nvSpPr>
        <p:spPr bwMode="auto">
          <a:xfrm>
            <a:off x="381000" y="6019799"/>
            <a:ext cx="7848600" cy="457201"/>
          </a:xfrm>
          <a:prstGeom prst="rect">
            <a:avLst/>
          </a:prstGeom>
          <a:noFill/>
          <a:ln w="9525">
            <a:noFill/>
            <a:round/>
            <a:headEnd/>
            <a:tailEnd/>
          </a:ln>
        </p:spPr>
        <p:txBody>
          <a:bodyPr lIns="90000" tIns="46800" rIns="90000" bIns="46800" anchor="b">
            <a:prstTxWarp prst="textNoShape">
              <a:avLst/>
            </a:prstTxWarp>
          </a:bodyPr>
          <a:lstStyle/>
          <a:p>
            <a:pPr algn="ctr" eaLnBrk="1" hangingPunct="1">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3200" dirty="0">
                <a:solidFill>
                  <a:srgbClr val="376092"/>
                </a:solidFill>
                <a:latin typeface="Calibri" charset="0"/>
              </a:rPr>
              <a:t>Swift</a:t>
            </a:r>
            <a:r>
              <a:rPr lang="en-US" sz="3200" dirty="0" smtClean="0">
                <a:solidFill>
                  <a:srgbClr val="376092"/>
                </a:solidFill>
                <a:latin typeface="Calibri" charset="0"/>
              </a:rPr>
              <a:t> runs parallel scripts on a broad range</a:t>
            </a:r>
            <a:br>
              <a:rPr lang="en-US" sz="3200" dirty="0" smtClean="0">
                <a:solidFill>
                  <a:srgbClr val="376092"/>
                </a:solidFill>
                <a:latin typeface="Calibri" charset="0"/>
              </a:rPr>
            </a:br>
            <a:r>
              <a:rPr lang="en-US" sz="3200" dirty="0" smtClean="0">
                <a:solidFill>
                  <a:srgbClr val="376092"/>
                </a:solidFill>
                <a:latin typeface="Calibri" charset="0"/>
              </a:rPr>
              <a:t>of parallel computing resources.</a:t>
            </a:r>
            <a:endParaRPr lang="en-GB" sz="3200" dirty="0">
              <a:solidFill>
                <a:srgbClr val="FF0000"/>
              </a:solidFill>
              <a:latin typeface="Calibri" charset="0"/>
            </a:endParaRPr>
          </a:p>
        </p:txBody>
      </p:sp>
      <p:pic>
        <p:nvPicPr>
          <p:cNvPr id="66" name="Picture 65"/>
          <p:cNvPicPr>
            <a:picLocks noChangeAspect="1"/>
          </p:cNvPicPr>
          <p:nvPr/>
        </p:nvPicPr>
        <p:blipFill>
          <a:blip r:embed="rId4"/>
          <a:stretch>
            <a:fillRect/>
          </a:stretch>
        </p:blipFill>
        <p:spPr>
          <a:xfrm>
            <a:off x="2667000" y="3485439"/>
            <a:ext cx="1931865" cy="476961"/>
          </a:xfrm>
          <a:prstGeom prst="rect">
            <a:avLst/>
          </a:prstGeom>
        </p:spPr>
      </p:pic>
      <p:sp>
        <p:nvSpPr>
          <p:cNvPr id="69" name="Title 68"/>
          <p:cNvSpPr>
            <a:spLocks noGrp="1"/>
          </p:cNvSpPr>
          <p:nvPr>
            <p:ph type="title"/>
          </p:nvPr>
        </p:nvSpPr>
        <p:spPr/>
        <p:txBody>
          <a:bodyPr/>
          <a:lstStyle/>
          <a:p>
            <a:r>
              <a:rPr lang="en-US" dirty="0" smtClean="0"/>
              <a:t>Language-driven: </a:t>
            </a:r>
            <a:r>
              <a:rPr lang="en-US" i="1" dirty="0" smtClean="0"/>
              <a:t>Swift </a:t>
            </a:r>
            <a:r>
              <a:rPr lang="en-US" dirty="0" smtClean="0"/>
              <a:t>parallel scripting</a:t>
            </a:r>
            <a:endParaRPr lang="en-US" dirty="0"/>
          </a:p>
        </p:txBody>
      </p:sp>
      <p:sp>
        <p:nvSpPr>
          <p:cNvPr id="61449" name="Line 39"/>
          <p:cNvSpPr>
            <a:spLocks noChangeShapeType="1"/>
          </p:cNvSpPr>
          <p:nvPr/>
        </p:nvSpPr>
        <p:spPr bwMode="auto">
          <a:xfrm>
            <a:off x="4724400" y="3733801"/>
            <a:ext cx="1447800" cy="76200"/>
          </a:xfrm>
          <a:prstGeom prst="line">
            <a:avLst/>
          </a:prstGeom>
          <a:noFill/>
          <a:ln w="38100">
            <a:solidFill>
              <a:srgbClr val="4F81BD"/>
            </a:solidFill>
            <a:miter lim="800000"/>
            <a:headEnd type="triangle" w="med" len="med"/>
            <a:tailEnd type="triangle" w="med" len="med"/>
          </a:ln>
        </p:spPr>
        <p:txBody>
          <a:bodyPr>
            <a:prstTxWarp prst="textNoShape">
              <a:avLst/>
            </a:prstTxWarp>
          </a:bodyPr>
          <a:lstStyle/>
          <a:p>
            <a:endParaRPr lang="en-US"/>
          </a:p>
        </p:txBody>
      </p:sp>
      <p:sp>
        <p:nvSpPr>
          <p:cNvPr id="24" name="Cloud 23"/>
          <p:cNvSpPr/>
          <p:nvPr/>
        </p:nvSpPr>
        <p:spPr bwMode="auto">
          <a:xfrm>
            <a:off x="6096000" y="4038600"/>
            <a:ext cx="2286000" cy="1219200"/>
          </a:xfrm>
          <a:prstGeom prst="cloud">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sz="1400" dirty="0" smtClean="0">
                <a:solidFill>
                  <a:schemeClr val="tx2"/>
                </a:solidFill>
              </a:rPr>
              <a:t>Clouds:</a:t>
            </a:r>
          </a:p>
          <a:p>
            <a:pPr algn="ctr">
              <a:defRPr/>
            </a:pPr>
            <a:r>
              <a:rPr lang="en-US" sz="1400" dirty="0" smtClean="0">
                <a:solidFill>
                  <a:schemeClr val="tx2"/>
                </a:solidFill>
              </a:rPr>
              <a:t>Amazon EC2, XSEDE Wispy, …</a:t>
            </a:r>
            <a:endParaRPr lang="en-US" sz="800" dirty="0">
              <a:solidFill>
                <a:schemeClr val="tx2"/>
              </a:solidFill>
            </a:endParaRPr>
          </a:p>
        </p:txBody>
      </p:sp>
      <p:pic>
        <p:nvPicPr>
          <p:cNvPr id="25" name="Picture 24"/>
          <p:cNvPicPr>
            <a:picLocks noChangeAspect="1"/>
          </p:cNvPicPr>
          <p:nvPr/>
        </p:nvPicPr>
        <p:blipFill>
          <a:blip r:embed="rId5">
            <a:lum bright="-15000" contrast="22000"/>
          </a:blip>
          <a:stretch>
            <a:fillRect/>
          </a:stretch>
        </p:blipFill>
        <p:spPr>
          <a:xfrm>
            <a:off x="7086600" y="2569723"/>
            <a:ext cx="1447800" cy="554477"/>
          </a:xfrm>
          <a:prstGeom prst="rect">
            <a:avLst/>
          </a:prstGeom>
        </p:spPr>
      </p:pic>
      <p:sp>
        <p:nvSpPr>
          <p:cNvPr id="23" name="AutoShape 25"/>
          <p:cNvSpPr>
            <a:spLocks noChangeArrowheads="1"/>
          </p:cNvSpPr>
          <p:nvPr/>
        </p:nvSpPr>
        <p:spPr bwMode="auto">
          <a:xfrm>
            <a:off x="2895600" y="4343400"/>
            <a:ext cx="1554845" cy="653265"/>
          </a:xfrm>
          <a:prstGeom prst="can">
            <a:avLst>
              <a:gd name="adj" fmla="val 25000"/>
            </a:avLst>
          </a:prstGeom>
          <a:solidFill>
            <a:srgbClr val="FFFFFF"/>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dirty="0" smtClean="0">
                <a:solidFill>
                  <a:srgbClr val="000000"/>
                </a:solidFill>
                <a:latin typeface="Verdana" charset="0"/>
                <a:ea typeface="Arial" charset="0"/>
                <a:cs typeface="Arial" charset="0"/>
              </a:rPr>
              <a:t>Application</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dirty="0" smtClean="0">
                <a:solidFill>
                  <a:srgbClr val="000000"/>
                </a:solidFill>
                <a:latin typeface="Verdana" charset="0"/>
                <a:ea typeface="Arial" charset="0"/>
                <a:cs typeface="Arial" charset="0"/>
              </a:rPr>
              <a:t>Programs</a:t>
            </a:r>
            <a:endParaRPr lang="en-GB" sz="1600" dirty="0">
              <a:solidFill>
                <a:srgbClr val="000000"/>
              </a:solidFill>
              <a:latin typeface="Verdana" charset="0"/>
              <a:ea typeface="Arial" charset="0"/>
              <a:cs typeface="Arial" charset="0"/>
            </a:endParaRPr>
          </a:p>
        </p:txBody>
      </p:sp>
      <p:pic>
        <p:nvPicPr>
          <p:cNvPr id="30" name="Picture 29"/>
          <p:cNvPicPr>
            <a:picLocks noChangeAspect="1"/>
          </p:cNvPicPr>
          <p:nvPr/>
        </p:nvPicPr>
        <p:blipFill>
          <a:blip r:embed="rId6"/>
          <a:stretch>
            <a:fillRect/>
          </a:stretch>
        </p:blipFill>
        <p:spPr>
          <a:xfrm>
            <a:off x="7086601" y="3429001"/>
            <a:ext cx="1295399" cy="457200"/>
          </a:xfrm>
          <a:prstGeom prst="rect">
            <a:avLst/>
          </a:prstGeom>
        </p:spPr>
      </p:pic>
      <p:sp>
        <p:nvSpPr>
          <p:cNvPr id="31" name="Left-Right Arrow 30"/>
          <p:cNvSpPr/>
          <p:nvPr/>
        </p:nvSpPr>
        <p:spPr>
          <a:xfrm rot="20136957">
            <a:off x="4572000" y="4064439"/>
            <a:ext cx="1330637" cy="453775"/>
          </a:xfrm>
          <a:prstGeom prst="leftRightArrow">
            <a:avLst/>
          </a:prstGeom>
          <a:solidFill>
            <a:schemeClr val="bg1"/>
          </a:solidFill>
          <a:ln w="19050" cap="flat" cmpd="sng" algn="ctr">
            <a:solidFill>
              <a:schemeClr val="accent1">
                <a:shade val="95000"/>
                <a:satMod val="105000"/>
              </a:schemeClr>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1400" dirty="0">
              <a:solidFill>
                <a:schemeClr val="tx1"/>
              </a:solidFill>
            </a:endParaRPr>
          </a:p>
        </p:txBody>
      </p:sp>
      <p:sp>
        <p:nvSpPr>
          <p:cNvPr id="27" name="AutoShape 3"/>
          <p:cNvSpPr>
            <a:spLocks noChangeArrowheads="1"/>
          </p:cNvSpPr>
          <p:nvPr/>
        </p:nvSpPr>
        <p:spPr bwMode="auto">
          <a:xfrm>
            <a:off x="7924801" y="304800"/>
            <a:ext cx="1066799" cy="914400"/>
          </a:xfrm>
          <a:prstGeom prst="roundRect">
            <a:avLst>
              <a:gd name="adj" fmla="val 16667"/>
            </a:avLst>
          </a:prstGeom>
          <a:solidFill>
            <a:srgbClr val="FFFFFF"/>
          </a:solidFill>
          <a:ln w="25400">
            <a:solidFill>
              <a:schemeClr val="bg1">
                <a:lumMod val="65000"/>
              </a:schemeClr>
            </a:solidFill>
            <a:miter lim="800000"/>
            <a:headEnd/>
            <a:tailEnd/>
          </a:ln>
        </p:spPr>
        <p:txBody>
          <a:bodyPr wrap="none" lIns="90000" tIns="46800" rIns="90000" bIns="46800" anchor="ctr" anchorCtr="0">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3200" dirty="0" smtClean="0">
                <a:solidFill>
                  <a:schemeClr val="bg1">
                    <a:lumMod val="65000"/>
                  </a:schemeClr>
                </a:solidFill>
                <a:latin typeface="Verdana" charset="0"/>
                <a:ea typeface="Arial" charset="0"/>
                <a:cs typeface="Arial" charset="0"/>
              </a:rPr>
              <a:t>10</a:t>
            </a:r>
            <a:r>
              <a:rPr lang="en-GB" sz="3200" baseline="30000" dirty="0" smtClean="0">
                <a:solidFill>
                  <a:schemeClr val="bg1">
                    <a:lumMod val="65000"/>
                  </a:schemeClr>
                </a:solidFill>
                <a:latin typeface="Verdana" charset="0"/>
                <a:ea typeface="Arial" charset="0"/>
                <a:cs typeface="Arial" charset="0"/>
              </a:rPr>
              <a:t>18</a:t>
            </a:r>
            <a:endParaRPr lang="en-GB" sz="1200" baseline="30000" dirty="0">
              <a:solidFill>
                <a:schemeClr val="bg1">
                  <a:lumMod val="65000"/>
                </a:schemeClr>
              </a:solidFill>
              <a:latin typeface="Verdana" charset="0"/>
              <a:ea typeface="Arial" charset="0"/>
              <a:cs typeface="Arial" charset="0"/>
            </a:endParaRPr>
          </a:p>
        </p:txBody>
      </p:sp>
      <p:sp>
        <p:nvSpPr>
          <p:cNvPr id="37" name="TextBox 36"/>
          <p:cNvSpPr txBox="1"/>
          <p:nvPr/>
        </p:nvSpPr>
        <p:spPr>
          <a:xfrm>
            <a:off x="-22631400" y="-9525000"/>
            <a:ext cx="184666" cy="369332"/>
          </a:xfrm>
          <a:prstGeom prst="rect">
            <a:avLst/>
          </a:prstGeom>
          <a:noFill/>
        </p:spPr>
        <p:txBody>
          <a:bodyPr wrap="none" rtlCol="0">
            <a:spAutoFit/>
          </a:bodyPr>
          <a:lstStyle/>
          <a:p>
            <a:endParaRPr lang="en-US" dirty="0"/>
          </a:p>
        </p:txBody>
      </p:sp>
      <p:pic>
        <p:nvPicPr>
          <p:cNvPr id="39" name="Picture 38"/>
          <p:cNvPicPr>
            <a:picLocks noChangeAspect="1"/>
          </p:cNvPicPr>
          <p:nvPr/>
        </p:nvPicPr>
        <p:blipFill>
          <a:blip r:embed="rId7"/>
          <a:srcRect t="11309" r="34839"/>
          <a:stretch>
            <a:fillRect/>
          </a:stretch>
        </p:blipFill>
        <p:spPr>
          <a:xfrm>
            <a:off x="6172200" y="990600"/>
            <a:ext cx="1981200" cy="830734"/>
          </a:xfrm>
          <a:prstGeom prst="rect">
            <a:avLst/>
          </a:prstGeom>
        </p:spPr>
      </p:pic>
      <p:pic>
        <p:nvPicPr>
          <p:cNvPr id="38" name="Picture 37" descr="mira-angle3.png"/>
          <p:cNvPicPr>
            <a:picLocks noChangeAspect="1"/>
          </p:cNvPicPr>
          <p:nvPr/>
        </p:nvPicPr>
        <p:blipFill>
          <a:blip r:embed="rId8"/>
          <a:stretch>
            <a:fillRect/>
          </a:stretch>
        </p:blipFill>
        <p:spPr>
          <a:xfrm>
            <a:off x="7086600" y="1524637"/>
            <a:ext cx="1295400" cy="989963"/>
          </a:xfrm>
          <a:prstGeom prst="rect">
            <a:avLst/>
          </a:prstGeom>
        </p:spPr>
      </p:pic>
      <p:sp>
        <p:nvSpPr>
          <p:cNvPr id="40" name="AutoShape 3"/>
          <p:cNvSpPr>
            <a:spLocks noChangeArrowheads="1"/>
          </p:cNvSpPr>
          <p:nvPr/>
        </p:nvSpPr>
        <p:spPr bwMode="auto">
          <a:xfrm>
            <a:off x="6172201" y="1752600"/>
            <a:ext cx="838200" cy="762000"/>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nchor="ctr" anchorCtr="0">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3200" dirty="0" smtClean="0">
                <a:solidFill>
                  <a:srgbClr val="000000"/>
                </a:solidFill>
                <a:latin typeface="Verdana" charset="0"/>
                <a:ea typeface="Arial" charset="0"/>
                <a:cs typeface="Arial" charset="0"/>
              </a:rPr>
              <a:t>10</a:t>
            </a:r>
            <a:r>
              <a:rPr lang="en-GB" sz="3200" baseline="30000" dirty="0" smtClean="0">
                <a:solidFill>
                  <a:srgbClr val="000000"/>
                </a:solidFill>
                <a:latin typeface="Verdana" charset="0"/>
                <a:ea typeface="Arial" charset="0"/>
                <a:cs typeface="Arial" charset="0"/>
              </a:rPr>
              <a:t>15</a:t>
            </a:r>
            <a:endParaRPr lang="en-GB" sz="1200" baseline="30000" dirty="0">
              <a:solidFill>
                <a:srgbClr val="000000"/>
              </a:solidFill>
              <a:latin typeface="Verdana" charset="0"/>
              <a:ea typeface="Arial" charset="0"/>
              <a:cs typeface="Arial" charset="0"/>
            </a:endParaRPr>
          </a:p>
        </p:txBody>
      </p:sp>
      <p:sp>
        <p:nvSpPr>
          <p:cNvPr id="61450" name="Line 40"/>
          <p:cNvSpPr>
            <a:spLocks noChangeShapeType="1"/>
          </p:cNvSpPr>
          <p:nvPr/>
        </p:nvSpPr>
        <p:spPr bwMode="auto">
          <a:xfrm flipV="1">
            <a:off x="4724400" y="2438400"/>
            <a:ext cx="1447800" cy="1143000"/>
          </a:xfrm>
          <a:prstGeom prst="line">
            <a:avLst/>
          </a:prstGeom>
          <a:noFill/>
          <a:ln w="38100">
            <a:solidFill>
              <a:srgbClr val="4F81BD"/>
            </a:solidFill>
            <a:miter lim="800000"/>
            <a:headEnd type="triangle" w="med" len="med"/>
            <a:tailEnd type="triangle" w="med" len="med"/>
          </a:ln>
        </p:spPr>
        <p:txBody>
          <a:bodyPr>
            <a:prstTxWarp prst="textNoShape">
              <a:avLst/>
            </a:prstTxWarp>
          </a:bodyPr>
          <a:lstStyle/>
          <a:p>
            <a:endParaRPr lang="en-US"/>
          </a:p>
        </p:txBody>
      </p:sp>
      <p:sp>
        <p:nvSpPr>
          <p:cNvPr id="41" name="Line 40"/>
          <p:cNvSpPr>
            <a:spLocks noChangeShapeType="1"/>
          </p:cNvSpPr>
          <p:nvPr/>
        </p:nvSpPr>
        <p:spPr bwMode="auto">
          <a:xfrm flipV="1">
            <a:off x="6781800" y="1066800"/>
            <a:ext cx="1371600" cy="838200"/>
          </a:xfrm>
          <a:prstGeom prst="line">
            <a:avLst/>
          </a:prstGeom>
          <a:noFill/>
          <a:ln w="101600">
            <a:solidFill>
              <a:schemeClr val="bg1">
                <a:lumMod val="75000"/>
              </a:schemeClr>
            </a:solidFill>
            <a:prstDash val="sysDash"/>
            <a:miter lim="800000"/>
            <a:headEnd/>
            <a:tailEnd type="triangle" w="med" len="med"/>
          </a:ln>
        </p:spPr>
        <p:txBody>
          <a:bodyPr>
            <a:prstTxWarp prst="textNoShape">
              <a:avLst/>
            </a:prstTxWarp>
          </a:bodyPr>
          <a:lstStyle/>
          <a:p>
            <a:endParaRPr lang="en-US"/>
          </a:p>
        </p:txBody>
      </p:sp>
      <p:sp>
        <p:nvSpPr>
          <p:cNvPr id="29" name="Slide Number Placeholder 28"/>
          <p:cNvSpPr>
            <a:spLocks noGrp="1"/>
          </p:cNvSpPr>
          <p:nvPr>
            <p:ph type="sldNum" sz="quarter" idx="12"/>
          </p:nvPr>
        </p:nvSpPr>
        <p:spPr/>
        <p:txBody>
          <a:bodyPr/>
          <a:lstStyle/>
          <a:p>
            <a:pPr>
              <a:defRPr/>
            </a:pPr>
            <a:fld id="{8BEE434E-B384-A245-84B1-C534A8D54264}" type="slidenum">
              <a:rPr lang="en-US" smtClean="0"/>
              <a:pPr>
                <a:defRPr/>
              </a:pPr>
              <a:t>4</a:t>
            </a:fld>
            <a:endParaRPr lang="en-US"/>
          </a:p>
        </p:txBody>
      </p:sp>
      <p:sp>
        <p:nvSpPr>
          <p:cNvPr id="32" name="Footer Placeholder 31"/>
          <p:cNvSpPr>
            <a:spLocks noGrp="1"/>
          </p:cNvSpPr>
          <p:nvPr>
            <p:ph type="ftr" sz="quarter" idx="11"/>
          </p:nvPr>
        </p:nvSpPr>
        <p:spPr/>
        <p:txBody>
          <a:bodyPr/>
          <a:lstStyle/>
          <a:p>
            <a:pPr>
              <a:defRPr/>
            </a:pPr>
            <a:r>
              <a:rPr lang="en-US" smtClean="0"/>
              <a:t>www.ci.uchicago.edu/swift    www.mcs.anl.gov/exm</a:t>
            </a:r>
            <a:endParaRPr lang="en-US" dirty="0" smtClean="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Example – MODIS satellite image processing</a:t>
            </a:r>
            <a:endParaRPr lang="en-US" dirty="0"/>
          </a:p>
        </p:txBody>
      </p:sp>
      <p:pic>
        <p:nvPicPr>
          <p:cNvPr id="4" name="Picture 3"/>
          <p:cNvPicPr>
            <a:picLocks noChangeAspect="1"/>
          </p:cNvPicPr>
          <p:nvPr/>
        </p:nvPicPr>
        <p:blipFill>
          <a:blip r:embed="rId2"/>
          <a:stretch>
            <a:fillRect/>
          </a:stretch>
        </p:blipFill>
        <p:spPr>
          <a:xfrm>
            <a:off x="91737" y="2057400"/>
            <a:ext cx="7299663" cy="3962400"/>
          </a:xfrm>
          <a:prstGeom prst="rect">
            <a:avLst/>
          </a:prstGeom>
        </p:spPr>
      </p:pic>
      <p:pic>
        <p:nvPicPr>
          <p:cNvPr id="5" name="Picture 4" descr="Screen shot 2012-07-13 at 10.53.01 AM.png"/>
          <p:cNvPicPr>
            <a:picLocks noChangeAspect="1"/>
          </p:cNvPicPr>
          <p:nvPr/>
        </p:nvPicPr>
        <p:blipFill>
          <a:blip r:embed="rId3"/>
          <a:stretch>
            <a:fillRect/>
          </a:stretch>
        </p:blipFill>
        <p:spPr>
          <a:xfrm>
            <a:off x="5359190" y="1043482"/>
            <a:ext cx="3784810" cy="5814518"/>
          </a:xfrm>
          <a:prstGeom prst="rect">
            <a:avLst/>
          </a:prstGeom>
        </p:spPr>
      </p:pic>
      <p:sp>
        <p:nvSpPr>
          <p:cNvPr id="7" name="Striped Right Arrow 6"/>
          <p:cNvSpPr/>
          <p:nvPr/>
        </p:nvSpPr>
        <p:spPr>
          <a:xfrm>
            <a:off x="2895600" y="3124200"/>
            <a:ext cx="3657600" cy="685800"/>
          </a:xfrm>
          <a:prstGeom prst="stripedRightArrow">
            <a:avLst>
              <a:gd name="adj1" fmla="val 63228"/>
              <a:gd name="adj2"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MODIS analysis script</a:t>
            </a:r>
            <a:endParaRPr lang="en-US" dirty="0"/>
          </a:p>
        </p:txBody>
      </p:sp>
      <p:sp>
        <p:nvSpPr>
          <p:cNvPr id="8" name="Rectangle 7"/>
          <p:cNvSpPr/>
          <p:nvPr/>
        </p:nvSpPr>
        <p:spPr>
          <a:xfrm>
            <a:off x="1828800" y="2895600"/>
            <a:ext cx="914400" cy="1143000"/>
          </a:xfrm>
          <a:prstGeom prst="rect">
            <a:avLst/>
          </a:prstGeom>
          <a:solidFill>
            <a:schemeClr val="tx2">
              <a:lumMod val="40000"/>
              <a:lumOff val="60000"/>
              <a:alpha val="57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t>MODIS</a:t>
            </a:r>
          </a:p>
          <a:p>
            <a:pPr algn="ctr"/>
            <a:r>
              <a:rPr lang="en-US" sz="1800" dirty="0" smtClean="0"/>
              <a:t>dataset</a:t>
            </a:r>
            <a:endParaRPr lang="en-US" sz="1800" dirty="0"/>
          </a:p>
        </p:txBody>
      </p:sp>
      <p:sp>
        <p:nvSpPr>
          <p:cNvPr id="9" name="Rectangle 8"/>
          <p:cNvSpPr/>
          <p:nvPr/>
        </p:nvSpPr>
        <p:spPr>
          <a:xfrm>
            <a:off x="6096000" y="5562600"/>
            <a:ext cx="2667000" cy="952500"/>
          </a:xfrm>
          <a:prstGeom prst="rect">
            <a:avLst/>
          </a:prstGeom>
          <a:solidFill>
            <a:schemeClr val="tx2">
              <a:lumMod val="40000"/>
              <a:lumOff val="60000"/>
              <a:alpha val="57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t>5 largest forest land-cover tiles in processed region</a:t>
            </a:r>
          </a:p>
        </p:txBody>
      </p:sp>
      <p:sp>
        <p:nvSpPr>
          <p:cNvPr id="10" name="Content Placeholder 2"/>
          <p:cNvSpPr txBox="1">
            <a:spLocks/>
          </p:cNvSpPr>
          <p:nvPr/>
        </p:nvSpPr>
        <p:spPr bwMode="auto">
          <a:xfrm>
            <a:off x="228600" y="1295400"/>
            <a:ext cx="7467600" cy="533400"/>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normAutofit/>
          </a:bodyPr>
          <a:lstStyle/>
          <a:p>
            <a:pPr marL="342900" marR="0" lvl="0" indent="-342900" algn="l" defTabSz="457200" rtl="0" eaLnBrk="0" fontAlgn="base" latinLnBrk="0" hangingPunct="0">
              <a:lnSpc>
                <a:spcPct val="100000"/>
              </a:lnSpc>
              <a:spcBef>
                <a:spcPts val="600"/>
              </a:spcBef>
              <a:spcAft>
                <a:spcPct val="0"/>
              </a:spcAft>
              <a:buClr>
                <a:srgbClr val="800000"/>
              </a:buClr>
              <a:buSzPct val="80000"/>
              <a:buFont typeface="Lucida Grande"/>
              <a:buChar char="•"/>
              <a:tabLst/>
              <a:defRPr/>
            </a:pPr>
            <a:r>
              <a:rPr kumimoji="0" lang="en-US" sz="2400" b="0" i="0" u="none" strike="noStrike" kern="1200" cap="none" spc="0" normalizeH="0" baseline="0" noProof="0" dirty="0" err="1" smtClean="0">
                <a:ln>
                  <a:noFill/>
                </a:ln>
                <a:solidFill>
                  <a:schemeClr val="tx1">
                    <a:lumMod val="75000"/>
                    <a:lumOff val="25000"/>
                  </a:schemeClr>
                </a:solidFill>
                <a:effectLst/>
                <a:uLnTx/>
                <a:uFillTx/>
                <a:latin typeface="+mn-lt"/>
                <a:ea typeface="ＭＳ Ｐゴシック" charset="-128"/>
                <a:cs typeface="ＭＳ Ｐゴシック" charset="-128"/>
              </a:rPr>
              <a:t>Ouput</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mn-lt"/>
                <a:ea typeface="ＭＳ Ｐゴシック" charset="-128"/>
                <a:cs typeface="ＭＳ Ｐゴシック" charset="-128"/>
              </a:rPr>
              <a:t>: regions with maximal</a:t>
            </a:r>
            <a:r>
              <a:rPr kumimoji="0" lang="en-US" sz="2400" b="0" i="0" u="none" strike="noStrike" kern="1200" cap="none" spc="0" normalizeH="0" noProof="0" dirty="0" smtClean="0">
                <a:ln>
                  <a:noFill/>
                </a:ln>
                <a:solidFill>
                  <a:schemeClr val="tx1">
                    <a:lumMod val="75000"/>
                    <a:lumOff val="25000"/>
                  </a:schemeClr>
                </a:solidFill>
                <a:effectLst/>
                <a:uLnTx/>
                <a:uFillTx/>
                <a:latin typeface="+mn-lt"/>
                <a:ea typeface="ＭＳ Ｐゴシック" charset="-128"/>
                <a:cs typeface="ＭＳ Ｐゴシック" charset="-128"/>
              </a:rPr>
              <a:t> </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mn-lt"/>
                <a:ea typeface="ＭＳ Ｐゴシック" charset="-128"/>
                <a:cs typeface="ＭＳ Ｐゴシック" charset="-128"/>
              </a:rPr>
              <a:t>specific land</a:t>
            </a:r>
            <a:r>
              <a:rPr lang="en-US" dirty="0" smtClean="0">
                <a:solidFill>
                  <a:schemeClr val="tx1">
                    <a:lumMod val="75000"/>
                    <a:lumOff val="25000"/>
                  </a:schemeClr>
                </a:solidFill>
                <a:latin typeface="+mn-lt"/>
                <a:ea typeface="ＭＳ Ｐゴシック" charset="-128"/>
                <a:cs typeface="ＭＳ Ｐゴシック" charset="-128"/>
              </a:rPr>
              <a:t> </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mn-lt"/>
                <a:ea typeface="ＭＳ Ｐゴシック" charset="-128"/>
                <a:cs typeface="ＭＳ Ｐゴシック" charset="-128"/>
              </a:rPr>
              <a:t>types</a:t>
            </a:r>
          </a:p>
        </p:txBody>
      </p:sp>
      <p:sp>
        <p:nvSpPr>
          <p:cNvPr id="6" name="Content Placeholder 2"/>
          <p:cNvSpPr>
            <a:spLocks noGrp="1"/>
          </p:cNvSpPr>
          <p:nvPr>
            <p:ph sz="quarter" idx="4294967295"/>
          </p:nvPr>
        </p:nvSpPr>
        <p:spPr>
          <a:xfrm>
            <a:off x="0" y="838200"/>
            <a:ext cx="9144000" cy="457200"/>
          </a:xfrm>
          <a:solidFill>
            <a:schemeClr val="bg1"/>
          </a:solidFill>
        </p:spPr>
        <p:txBody>
          <a:bodyPr>
            <a:normAutofit/>
          </a:bodyPr>
          <a:lstStyle/>
          <a:p>
            <a:r>
              <a:rPr lang="en-US" sz="2400" dirty="0" smtClean="0"/>
              <a:t>Input: tiles of earth land cover (forest, ice, water, urban, etc)</a:t>
            </a:r>
          </a:p>
        </p:txBody>
      </p:sp>
      <p:sp>
        <p:nvSpPr>
          <p:cNvPr id="11" name="Slide Number Placeholder 10"/>
          <p:cNvSpPr>
            <a:spLocks noGrp="1"/>
          </p:cNvSpPr>
          <p:nvPr>
            <p:ph type="sldNum" sz="quarter" idx="12"/>
          </p:nvPr>
        </p:nvSpPr>
        <p:spPr/>
        <p:txBody>
          <a:bodyPr/>
          <a:lstStyle/>
          <a:p>
            <a:pPr>
              <a:defRPr/>
            </a:pPr>
            <a:fld id="{BD815F56-630E-7E4B-8F2C-15A1EE33C21F}" type="slidenum">
              <a:rPr lang="en-US" smtClean="0"/>
              <a:pPr>
                <a:defRPr/>
              </a:pPr>
              <a:t>5</a:t>
            </a:fld>
            <a:endParaRPr lang="en-US"/>
          </a:p>
        </p:txBody>
      </p:sp>
      <p:sp>
        <p:nvSpPr>
          <p:cNvPr id="12" name="Footer Placeholder 11"/>
          <p:cNvSpPr>
            <a:spLocks noGrp="1"/>
          </p:cNvSpPr>
          <p:nvPr>
            <p:ph type="ftr" sz="quarter" idx="11"/>
          </p:nvPr>
        </p:nvSpPr>
        <p:spPr/>
        <p:txBody>
          <a:bodyPr/>
          <a:lstStyle/>
          <a:p>
            <a:pPr>
              <a:defRPr/>
            </a:pPr>
            <a:r>
              <a:rPr lang="en-US" smtClean="0"/>
              <a:t>www.ci.uchicago.edu/swift    www.mcs.anl.gov/exm</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t>Goal: Run MODIS processing pipeline in cloud</a:t>
            </a:r>
            <a:endParaRPr lang="en-US" dirty="0"/>
          </a:p>
        </p:txBody>
      </p:sp>
      <p:sp>
        <p:nvSpPr>
          <p:cNvPr id="6" name="Rounded Rectangle 5"/>
          <p:cNvSpPr/>
          <p:nvPr/>
        </p:nvSpPr>
        <p:spPr>
          <a:xfrm>
            <a:off x="4495800" y="838200"/>
            <a:ext cx="1752600" cy="533400"/>
          </a:xfrm>
          <a:prstGeom prst="round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err="1" smtClean="0"/>
              <a:t>analyzeLandUse</a:t>
            </a:r>
            <a:endParaRPr lang="en-US" sz="1800" dirty="0"/>
          </a:p>
        </p:txBody>
      </p:sp>
      <p:sp>
        <p:nvSpPr>
          <p:cNvPr id="7" name="Rounded Rectangle 6"/>
          <p:cNvSpPr/>
          <p:nvPr/>
        </p:nvSpPr>
        <p:spPr>
          <a:xfrm>
            <a:off x="1752600" y="1219200"/>
            <a:ext cx="1600200" cy="533400"/>
          </a:xfrm>
          <a:prstGeom prst="roundRect">
            <a:avLst/>
          </a:prstGeom>
          <a:solidFill>
            <a:schemeClr val="accent5"/>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err="1" smtClean="0"/>
              <a:t>colorMODIS</a:t>
            </a:r>
            <a:endParaRPr lang="en-US" sz="1800" dirty="0"/>
          </a:p>
        </p:txBody>
      </p:sp>
      <p:sp>
        <p:nvSpPr>
          <p:cNvPr id="8" name="Rounded Rectangle 7"/>
          <p:cNvSpPr/>
          <p:nvPr/>
        </p:nvSpPr>
        <p:spPr>
          <a:xfrm>
            <a:off x="6172200" y="4038600"/>
            <a:ext cx="1295400" cy="533400"/>
          </a:xfrm>
          <a:prstGeom prst="round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t>assemble</a:t>
            </a:r>
            <a:endParaRPr lang="en-US" sz="1800" dirty="0"/>
          </a:p>
        </p:txBody>
      </p:sp>
      <p:sp>
        <p:nvSpPr>
          <p:cNvPr id="9" name="Rounded Rectangle 8"/>
          <p:cNvSpPr/>
          <p:nvPr/>
        </p:nvSpPr>
        <p:spPr>
          <a:xfrm>
            <a:off x="6705600" y="838200"/>
            <a:ext cx="1371600" cy="533400"/>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err="1" smtClean="0"/>
              <a:t>markMap</a:t>
            </a:r>
            <a:endParaRPr lang="en-US" sz="1800" dirty="0"/>
          </a:p>
        </p:txBody>
      </p:sp>
      <p:pic>
        <p:nvPicPr>
          <p:cNvPr id="10" name="Picture 9"/>
          <p:cNvPicPr>
            <a:picLocks noChangeAspect="1"/>
          </p:cNvPicPr>
          <p:nvPr/>
        </p:nvPicPr>
        <p:blipFill>
          <a:blip r:embed="rId3"/>
          <a:stretch>
            <a:fillRect/>
          </a:stretch>
        </p:blipFill>
        <p:spPr>
          <a:xfrm>
            <a:off x="3932068" y="1676400"/>
            <a:ext cx="1279863" cy="694735"/>
          </a:xfrm>
          <a:prstGeom prst="rect">
            <a:avLst/>
          </a:prstGeom>
        </p:spPr>
      </p:pic>
      <p:grpSp>
        <p:nvGrpSpPr>
          <p:cNvPr id="3" name="Group 44"/>
          <p:cNvGrpSpPr/>
          <p:nvPr/>
        </p:nvGrpSpPr>
        <p:grpSpPr>
          <a:xfrm>
            <a:off x="2057400" y="2590800"/>
            <a:ext cx="3429000" cy="228600"/>
            <a:chOff x="2514600" y="2590800"/>
            <a:chExt cx="6019800" cy="533400"/>
          </a:xfrm>
        </p:grpSpPr>
        <p:sp>
          <p:nvSpPr>
            <p:cNvPr id="4" name="Rounded Rectangle 3"/>
            <p:cNvSpPr/>
            <p:nvPr/>
          </p:nvSpPr>
          <p:spPr>
            <a:xfrm>
              <a:off x="4038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1" name="Rounded Rectangle 10"/>
            <p:cNvSpPr/>
            <p:nvPr/>
          </p:nvSpPr>
          <p:spPr>
            <a:xfrm>
              <a:off x="4419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2" name="Rounded Rectangle 11"/>
            <p:cNvSpPr/>
            <p:nvPr/>
          </p:nvSpPr>
          <p:spPr>
            <a:xfrm>
              <a:off x="4800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3" name="Rounded Rectangle 12"/>
            <p:cNvSpPr/>
            <p:nvPr/>
          </p:nvSpPr>
          <p:spPr>
            <a:xfrm>
              <a:off x="5181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4" name="Rounded Rectangle 13"/>
            <p:cNvSpPr/>
            <p:nvPr/>
          </p:nvSpPr>
          <p:spPr>
            <a:xfrm>
              <a:off x="5562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5" name="Rounded Rectangle 14"/>
            <p:cNvSpPr/>
            <p:nvPr/>
          </p:nvSpPr>
          <p:spPr>
            <a:xfrm>
              <a:off x="5943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6" name="Rounded Rectangle 15"/>
            <p:cNvSpPr/>
            <p:nvPr/>
          </p:nvSpPr>
          <p:spPr>
            <a:xfrm>
              <a:off x="6324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7" name="Rounded Rectangle 16"/>
            <p:cNvSpPr/>
            <p:nvPr/>
          </p:nvSpPr>
          <p:spPr>
            <a:xfrm>
              <a:off x="6705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8" name="Rounded Rectangle 17"/>
            <p:cNvSpPr/>
            <p:nvPr/>
          </p:nvSpPr>
          <p:spPr>
            <a:xfrm>
              <a:off x="7086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9" name="Rounded Rectangle 18"/>
            <p:cNvSpPr/>
            <p:nvPr/>
          </p:nvSpPr>
          <p:spPr>
            <a:xfrm>
              <a:off x="7467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0" name="Rounded Rectangle 19"/>
            <p:cNvSpPr/>
            <p:nvPr/>
          </p:nvSpPr>
          <p:spPr>
            <a:xfrm>
              <a:off x="7848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1" name="Rounded Rectangle 20"/>
            <p:cNvSpPr/>
            <p:nvPr/>
          </p:nvSpPr>
          <p:spPr>
            <a:xfrm>
              <a:off x="8229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2" name="Rounded Rectangle 21"/>
            <p:cNvSpPr/>
            <p:nvPr/>
          </p:nvSpPr>
          <p:spPr>
            <a:xfrm>
              <a:off x="2514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3" name="Rounded Rectangle 22"/>
            <p:cNvSpPr/>
            <p:nvPr/>
          </p:nvSpPr>
          <p:spPr>
            <a:xfrm>
              <a:off x="2895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4" name="Rounded Rectangle 23"/>
            <p:cNvSpPr/>
            <p:nvPr/>
          </p:nvSpPr>
          <p:spPr>
            <a:xfrm>
              <a:off x="3276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5" name="Rounded Rectangle 24"/>
            <p:cNvSpPr/>
            <p:nvPr/>
          </p:nvSpPr>
          <p:spPr>
            <a:xfrm>
              <a:off x="3657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grpSp>
      <p:sp>
        <p:nvSpPr>
          <p:cNvPr id="26" name="Rounded Rectangle 25"/>
          <p:cNvSpPr/>
          <p:nvPr/>
        </p:nvSpPr>
        <p:spPr>
          <a:xfrm>
            <a:off x="1524000" y="838200"/>
            <a:ext cx="16002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err="1" smtClean="0"/>
              <a:t>getLandUse</a:t>
            </a:r>
            <a:endParaRPr lang="en-US" sz="1800" dirty="0" smtClean="0"/>
          </a:p>
          <a:p>
            <a:pPr algn="ctr"/>
            <a:r>
              <a:rPr lang="en-US" sz="1800" dirty="0" err="1" smtClean="0"/>
              <a:t>x</a:t>
            </a:r>
            <a:r>
              <a:rPr lang="en-US" sz="1800" dirty="0" smtClean="0"/>
              <a:t> 317</a:t>
            </a:r>
            <a:endParaRPr lang="en-US" sz="1800" dirty="0"/>
          </a:p>
        </p:txBody>
      </p:sp>
      <p:sp>
        <p:nvSpPr>
          <p:cNvPr id="27" name="Rounded Rectangle 26"/>
          <p:cNvSpPr/>
          <p:nvPr/>
        </p:nvSpPr>
        <p:spPr>
          <a:xfrm>
            <a:off x="3695700" y="3505200"/>
            <a:ext cx="1752600" cy="533400"/>
          </a:xfrm>
          <a:prstGeom prst="round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err="1" smtClean="0"/>
              <a:t>analyzeLandUse</a:t>
            </a:r>
            <a:endParaRPr lang="en-US" sz="1800" dirty="0"/>
          </a:p>
        </p:txBody>
      </p:sp>
      <p:sp>
        <p:nvSpPr>
          <p:cNvPr id="44" name="Rounded Rectangle 43"/>
          <p:cNvSpPr/>
          <p:nvPr/>
        </p:nvSpPr>
        <p:spPr>
          <a:xfrm>
            <a:off x="7391400" y="2743200"/>
            <a:ext cx="1600200" cy="533400"/>
          </a:xfrm>
          <a:prstGeom prst="roundRect">
            <a:avLst/>
          </a:prstGeom>
          <a:solidFill>
            <a:srgbClr val="4BACC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err="1" smtClean="0"/>
              <a:t>colorMODIS</a:t>
            </a:r>
            <a:endParaRPr lang="en-US" sz="1800" dirty="0" smtClean="0"/>
          </a:p>
          <a:p>
            <a:pPr algn="ctr"/>
            <a:r>
              <a:rPr lang="en-US" sz="1800" dirty="0" err="1" smtClean="0"/>
              <a:t>x</a:t>
            </a:r>
            <a:r>
              <a:rPr lang="en-US" sz="1800" dirty="0" smtClean="0"/>
              <a:t> 317</a:t>
            </a:r>
            <a:endParaRPr lang="en-US" sz="1800" dirty="0"/>
          </a:p>
        </p:txBody>
      </p:sp>
      <p:grpSp>
        <p:nvGrpSpPr>
          <p:cNvPr id="5" name="Group 62"/>
          <p:cNvGrpSpPr/>
          <p:nvPr/>
        </p:nvGrpSpPr>
        <p:grpSpPr>
          <a:xfrm>
            <a:off x="3886200" y="2895600"/>
            <a:ext cx="3429000" cy="228600"/>
            <a:chOff x="2514600" y="2590800"/>
            <a:chExt cx="6019800" cy="533400"/>
          </a:xfrm>
          <a:solidFill>
            <a:srgbClr val="4BACC6"/>
          </a:solidFill>
        </p:grpSpPr>
        <p:sp>
          <p:nvSpPr>
            <p:cNvPr id="64" name="Rounded Rectangle 63"/>
            <p:cNvSpPr/>
            <p:nvPr/>
          </p:nvSpPr>
          <p:spPr>
            <a:xfrm>
              <a:off x="4038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65" name="Rounded Rectangle 64"/>
            <p:cNvSpPr/>
            <p:nvPr/>
          </p:nvSpPr>
          <p:spPr>
            <a:xfrm>
              <a:off x="4419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66" name="Rounded Rectangle 65"/>
            <p:cNvSpPr/>
            <p:nvPr/>
          </p:nvSpPr>
          <p:spPr>
            <a:xfrm>
              <a:off x="4800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67" name="Rounded Rectangle 66"/>
            <p:cNvSpPr/>
            <p:nvPr/>
          </p:nvSpPr>
          <p:spPr>
            <a:xfrm>
              <a:off x="5181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68" name="Rounded Rectangle 67"/>
            <p:cNvSpPr/>
            <p:nvPr/>
          </p:nvSpPr>
          <p:spPr>
            <a:xfrm>
              <a:off x="5562601"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69" name="Rounded Rectangle 68"/>
            <p:cNvSpPr/>
            <p:nvPr/>
          </p:nvSpPr>
          <p:spPr>
            <a:xfrm>
              <a:off x="5943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0" name="Rounded Rectangle 69"/>
            <p:cNvSpPr/>
            <p:nvPr/>
          </p:nvSpPr>
          <p:spPr>
            <a:xfrm>
              <a:off x="6324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1" name="Rounded Rectangle 70"/>
            <p:cNvSpPr/>
            <p:nvPr/>
          </p:nvSpPr>
          <p:spPr>
            <a:xfrm>
              <a:off x="6705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2" name="Rounded Rectangle 71"/>
            <p:cNvSpPr/>
            <p:nvPr/>
          </p:nvSpPr>
          <p:spPr>
            <a:xfrm>
              <a:off x="7086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3" name="Rounded Rectangle 72"/>
            <p:cNvSpPr/>
            <p:nvPr/>
          </p:nvSpPr>
          <p:spPr>
            <a:xfrm>
              <a:off x="7467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4" name="Rounded Rectangle 73"/>
            <p:cNvSpPr/>
            <p:nvPr/>
          </p:nvSpPr>
          <p:spPr>
            <a:xfrm>
              <a:off x="7848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5" name="Rounded Rectangle 74"/>
            <p:cNvSpPr/>
            <p:nvPr/>
          </p:nvSpPr>
          <p:spPr>
            <a:xfrm>
              <a:off x="8229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6" name="Rounded Rectangle 75"/>
            <p:cNvSpPr/>
            <p:nvPr/>
          </p:nvSpPr>
          <p:spPr>
            <a:xfrm>
              <a:off x="2514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7" name="Rounded Rectangle 76"/>
            <p:cNvSpPr/>
            <p:nvPr/>
          </p:nvSpPr>
          <p:spPr>
            <a:xfrm>
              <a:off x="2895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8" name="Rounded Rectangle 77"/>
            <p:cNvSpPr/>
            <p:nvPr/>
          </p:nvSpPr>
          <p:spPr>
            <a:xfrm>
              <a:off x="3276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9" name="Rounded Rectangle 78"/>
            <p:cNvSpPr/>
            <p:nvPr/>
          </p:nvSpPr>
          <p:spPr>
            <a:xfrm>
              <a:off x="3657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grpSp>
      <p:grpSp>
        <p:nvGrpSpPr>
          <p:cNvPr id="28" name="Group 79"/>
          <p:cNvGrpSpPr/>
          <p:nvPr/>
        </p:nvGrpSpPr>
        <p:grpSpPr>
          <a:xfrm>
            <a:off x="2362200" y="2895600"/>
            <a:ext cx="3429000" cy="228600"/>
            <a:chOff x="2514600" y="2590800"/>
            <a:chExt cx="6019800" cy="533400"/>
          </a:xfrm>
          <a:solidFill>
            <a:srgbClr val="4BACC6"/>
          </a:solidFill>
        </p:grpSpPr>
        <p:sp>
          <p:nvSpPr>
            <p:cNvPr id="81" name="Rounded Rectangle 80"/>
            <p:cNvSpPr/>
            <p:nvPr/>
          </p:nvSpPr>
          <p:spPr>
            <a:xfrm>
              <a:off x="4038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82" name="Rounded Rectangle 81"/>
            <p:cNvSpPr/>
            <p:nvPr/>
          </p:nvSpPr>
          <p:spPr>
            <a:xfrm>
              <a:off x="4419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83" name="Rounded Rectangle 82"/>
            <p:cNvSpPr/>
            <p:nvPr/>
          </p:nvSpPr>
          <p:spPr>
            <a:xfrm>
              <a:off x="4800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84" name="Rounded Rectangle 83"/>
            <p:cNvSpPr/>
            <p:nvPr/>
          </p:nvSpPr>
          <p:spPr>
            <a:xfrm>
              <a:off x="5181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85" name="Rounded Rectangle 84"/>
            <p:cNvSpPr/>
            <p:nvPr/>
          </p:nvSpPr>
          <p:spPr>
            <a:xfrm>
              <a:off x="5562601"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86" name="Rounded Rectangle 85"/>
            <p:cNvSpPr/>
            <p:nvPr/>
          </p:nvSpPr>
          <p:spPr>
            <a:xfrm>
              <a:off x="5943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87" name="Rounded Rectangle 86"/>
            <p:cNvSpPr/>
            <p:nvPr/>
          </p:nvSpPr>
          <p:spPr>
            <a:xfrm>
              <a:off x="6324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88" name="Rounded Rectangle 87"/>
            <p:cNvSpPr/>
            <p:nvPr/>
          </p:nvSpPr>
          <p:spPr>
            <a:xfrm>
              <a:off x="6705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89" name="Rounded Rectangle 88"/>
            <p:cNvSpPr/>
            <p:nvPr/>
          </p:nvSpPr>
          <p:spPr>
            <a:xfrm>
              <a:off x="7086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90" name="Rounded Rectangle 89"/>
            <p:cNvSpPr/>
            <p:nvPr/>
          </p:nvSpPr>
          <p:spPr>
            <a:xfrm>
              <a:off x="7467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91" name="Rounded Rectangle 90"/>
            <p:cNvSpPr/>
            <p:nvPr/>
          </p:nvSpPr>
          <p:spPr>
            <a:xfrm>
              <a:off x="7848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92" name="Rounded Rectangle 91"/>
            <p:cNvSpPr/>
            <p:nvPr/>
          </p:nvSpPr>
          <p:spPr>
            <a:xfrm>
              <a:off x="8229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93" name="Rounded Rectangle 92"/>
            <p:cNvSpPr/>
            <p:nvPr/>
          </p:nvSpPr>
          <p:spPr>
            <a:xfrm>
              <a:off x="2514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94" name="Rounded Rectangle 93"/>
            <p:cNvSpPr/>
            <p:nvPr/>
          </p:nvSpPr>
          <p:spPr>
            <a:xfrm>
              <a:off x="2895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95" name="Rounded Rectangle 94"/>
            <p:cNvSpPr/>
            <p:nvPr/>
          </p:nvSpPr>
          <p:spPr>
            <a:xfrm>
              <a:off x="3276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96" name="Rounded Rectangle 95"/>
            <p:cNvSpPr/>
            <p:nvPr/>
          </p:nvSpPr>
          <p:spPr>
            <a:xfrm>
              <a:off x="3657600" y="2590800"/>
              <a:ext cx="304800" cy="5334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grpSp>
      <p:grpSp>
        <p:nvGrpSpPr>
          <p:cNvPr id="29" name="Group 96"/>
          <p:cNvGrpSpPr/>
          <p:nvPr/>
        </p:nvGrpSpPr>
        <p:grpSpPr>
          <a:xfrm>
            <a:off x="3352800" y="2590800"/>
            <a:ext cx="3429000" cy="228600"/>
            <a:chOff x="2514600" y="2590800"/>
            <a:chExt cx="6019800" cy="533400"/>
          </a:xfrm>
        </p:grpSpPr>
        <p:sp>
          <p:nvSpPr>
            <p:cNvPr id="98" name="Rounded Rectangle 97"/>
            <p:cNvSpPr/>
            <p:nvPr/>
          </p:nvSpPr>
          <p:spPr>
            <a:xfrm>
              <a:off x="4038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99" name="Rounded Rectangle 98"/>
            <p:cNvSpPr/>
            <p:nvPr/>
          </p:nvSpPr>
          <p:spPr>
            <a:xfrm>
              <a:off x="4419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00" name="Rounded Rectangle 99"/>
            <p:cNvSpPr/>
            <p:nvPr/>
          </p:nvSpPr>
          <p:spPr>
            <a:xfrm>
              <a:off x="4800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01" name="Rounded Rectangle 100"/>
            <p:cNvSpPr/>
            <p:nvPr/>
          </p:nvSpPr>
          <p:spPr>
            <a:xfrm>
              <a:off x="5181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02" name="Rounded Rectangle 101"/>
            <p:cNvSpPr/>
            <p:nvPr/>
          </p:nvSpPr>
          <p:spPr>
            <a:xfrm>
              <a:off x="5562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03" name="Rounded Rectangle 102"/>
            <p:cNvSpPr/>
            <p:nvPr/>
          </p:nvSpPr>
          <p:spPr>
            <a:xfrm>
              <a:off x="5943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04" name="Rounded Rectangle 103"/>
            <p:cNvSpPr/>
            <p:nvPr/>
          </p:nvSpPr>
          <p:spPr>
            <a:xfrm>
              <a:off x="6324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05" name="Rounded Rectangle 104"/>
            <p:cNvSpPr/>
            <p:nvPr/>
          </p:nvSpPr>
          <p:spPr>
            <a:xfrm>
              <a:off x="6705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06" name="Rounded Rectangle 105"/>
            <p:cNvSpPr/>
            <p:nvPr/>
          </p:nvSpPr>
          <p:spPr>
            <a:xfrm>
              <a:off x="7086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07" name="Rounded Rectangle 106"/>
            <p:cNvSpPr/>
            <p:nvPr/>
          </p:nvSpPr>
          <p:spPr>
            <a:xfrm>
              <a:off x="7467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08" name="Rounded Rectangle 107"/>
            <p:cNvSpPr/>
            <p:nvPr/>
          </p:nvSpPr>
          <p:spPr>
            <a:xfrm>
              <a:off x="7848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09" name="Rounded Rectangle 108"/>
            <p:cNvSpPr/>
            <p:nvPr/>
          </p:nvSpPr>
          <p:spPr>
            <a:xfrm>
              <a:off x="8229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10" name="Rounded Rectangle 109"/>
            <p:cNvSpPr/>
            <p:nvPr/>
          </p:nvSpPr>
          <p:spPr>
            <a:xfrm>
              <a:off x="2514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11" name="Rounded Rectangle 110"/>
            <p:cNvSpPr/>
            <p:nvPr/>
          </p:nvSpPr>
          <p:spPr>
            <a:xfrm>
              <a:off x="2895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12" name="Rounded Rectangle 111"/>
            <p:cNvSpPr/>
            <p:nvPr/>
          </p:nvSpPr>
          <p:spPr>
            <a:xfrm>
              <a:off x="3276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13" name="Rounded Rectangle 112"/>
            <p:cNvSpPr/>
            <p:nvPr/>
          </p:nvSpPr>
          <p:spPr>
            <a:xfrm>
              <a:off x="3657600" y="2590800"/>
              <a:ext cx="3048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grpSp>
      <p:sp>
        <p:nvSpPr>
          <p:cNvPr id="114" name="Rounded Rectangle 113"/>
          <p:cNvSpPr/>
          <p:nvPr/>
        </p:nvSpPr>
        <p:spPr>
          <a:xfrm>
            <a:off x="381000" y="2438400"/>
            <a:ext cx="1600200" cy="533400"/>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err="1" smtClean="0"/>
              <a:t>getLandUse</a:t>
            </a:r>
            <a:endParaRPr lang="en-US" sz="1800" dirty="0" smtClean="0"/>
          </a:p>
          <a:p>
            <a:pPr algn="ctr"/>
            <a:r>
              <a:rPr lang="en-US" sz="1800" dirty="0" err="1" smtClean="0"/>
              <a:t>x</a:t>
            </a:r>
            <a:r>
              <a:rPr lang="en-US" sz="1800" dirty="0" smtClean="0"/>
              <a:t> 317</a:t>
            </a:r>
            <a:endParaRPr lang="en-US" sz="1800" dirty="0"/>
          </a:p>
        </p:txBody>
      </p:sp>
      <p:cxnSp>
        <p:nvCxnSpPr>
          <p:cNvPr id="116" name="Straight Arrow Connector 115"/>
          <p:cNvCxnSpPr>
            <a:stCxn id="10" idx="1"/>
            <a:endCxn id="114" idx="0"/>
          </p:cNvCxnSpPr>
          <p:nvPr/>
        </p:nvCxnSpPr>
        <p:spPr>
          <a:xfrm rot="10800000" flipV="1">
            <a:off x="1181100" y="2023768"/>
            <a:ext cx="2750968" cy="4146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7" name="Straight Arrow Connector 116"/>
          <p:cNvCxnSpPr>
            <a:stCxn id="114" idx="2"/>
            <a:endCxn id="27" idx="1"/>
          </p:cNvCxnSpPr>
          <p:nvPr/>
        </p:nvCxnSpPr>
        <p:spPr>
          <a:xfrm rot="16200000" flipH="1">
            <a:off x="2038350" y="2114550"/>
            <a:ext cx="800100" cy="2514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2" name="Straight Arrow Connector 121"/>
          <p:cNvCxnSpPr>
            <a:stCxn id="10" idx="3"/>
            <a:endCxn id="44" idx="0"/>
          </p:cNvCxnSpPr>
          <p:nvPr/>
        </p:nvCxnSpPr>
        <p:spPr>
          <a:xfrm>
            <a:off x="5211931" y="2023768"/>
            <a:ext cx="2979569" cy="7194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6" name="Straight Arrow Connector 125"/>
          <p:cNvCxnSpPr>
            <a:stCxn id="44" idx="2"/>
            <a:endCxn id="8" idx="0"/>
          </p:cNvCxnSpPr>
          <p:nvPr/>
        </p:nvCxnSpPr>
        <p:spPr>
          <a:xfrm rot="5400000">
            <a:off x="7124700" y="2971800"/>
            <a:ext cx="762000" cy="1371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9" name="Rounded Rectangle 128"/>
          <p:cNvSpPr/>
          <p:nvPr/>
        </p:nvSpPr>
        <p:spPr>
          <a:xfrm>
            <a:off x="6705600" y="1447800"/>
            <a:ext cx="1371600" cy="533400"/>
          </a:xfrm>
          <a:prstGeom prst="round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t>assemble</a:t>
            </a:r>
            <a:endParaRPr lang="en-US" sz="1800" dirty="0"/>
          </a:p>
        </p:txBody>
      </p:sp>
      <p:sp>
        <p:nvSpPr>
          <p:cNvPr id="130" name="Rounded Rectangle 129"/>
          <p:cNvSpPr/>
          <p:nvPr/>
        </p:nvSpPr>
        <p:spPr>
          <a:xfrm>
            <a:off x="3886200" y="4876800"/>
            <a:ext cx="1371600" cy="533400"/>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err="1" smtClean="0"/>
              <a:t>markMap</a:t>
            </a:r>
            <a:endParaRPr lang="en-US" sz="1800" dirty="0"/>
          </a:p>
        </p:txBody>
      </p:sp>
      <p:cxnSp>
        <p:nvCxnSpPr>
          <p:cNvPr id="132" name="Straight Arrow Connector 131"/>
          <p:cNvCxnSpPr>
            <a:stCxn id="27" idx="2"/>
            <a:endCxn id="130" idx="0"/>
          </p:cNvCxnSpPr>
          <p:nvPr/>
        </p:nvCxnSpPr>
        <p:spPr>
          <a:xfrm rot="5400000">
            <a:off x="4152900" y="4457700"/>
            <a:ext cx="8382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5" name="Straight Arrow Connector 134"/>
          <p:cNvCxnSpPr>
            <a:stCxn id="8" idx="2"/>
            <a:endCxn id="178" idx="0"/>
          </p:cNvCxnSpPr>
          <p:nvPr/>
        </p:nvCxnSpPr>
        <p:spPr>
          <a:xfrm rot="5400000">
            <a:off x="6248700" y="4571700"/>
            <a:ext cx="570900" cy="571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30" name="Group 176"/>
          <p:cNvGrpSpPr/>
          <p:nvPr/>
        </p:nvGrpSpPr>
        <p:grpSpPr>
          <a:xfrm>
            <a:off x="2768278" y="5029200"/>
            <a:ext cx="1041722" cy="228600"/>
            <a:chOff x="2768278" y="4953000"/>
            <a:chExt cx="1041722" cy="228600"/>
          </a:xfrm>
          <a:solidFill>
            <a:schemeClr val="accent2"/>
          </a:solidFill>
        </p:grpSpPr>
        <p:sp>
          <p:nvSpPr>
            <p:cNvPr id="151" name="Rounded Rectangle 150"/>
            <p:cNvSpPr/>
            <p:nvPr/>
          </p:nvSpPr>
          <p:spPr>
            <a:xfrm>
              <a:off x="2768278" y="4953000"/>
              <a:ext cx="173620" cy="2286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52" name="Rounded Rectangle 151"/>
            <p:cNvSpPr/>
            <p:nvPr/>
          </p:nvSpPr>
          <p:spPr>
            <a:xfrm>
              <a:off x="2985304" y="4953000"/>
              <a:ext cx="173620" cy="2286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53" name="Rounded Rectangle 152"/>
            <p:cNvSpPr/>
            <p:nvPr/>
          </p:nvSpPr>
          <p:spPr>
            <a:xfrm>
              <a:off x="3202329" y="4953000"/>
              <a:ext cx="173620" cy="2286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54" name="Rounded Rectangle 153"/>
            <p:cNvSpPr/>
            <p:nvPr/>
          </p:nvSpPr>
          <p:spPr>
            <a:xfrm>
              <a:off x="3419354" y="4953000"/>
              <a:ext cx="173620" cy="2286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55" name="Rounded Rectangle 154"/>
            <p:cNvSpPr/>
            <p:nvPr/>
          </p:nvSpPr>
          <p:spPr>
            <a:xfrm>
              <a:off x="3636380" y="4953000"/>
              <a:ext cx="173620" cy="2286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grpSp>
      <p:pic>
        <p:nvPicPr>
          <p:cNvPr id="178" name="Picture 177" descr="Screen shot 2012-07-13 at 10.53.01 AM.png"/>
          <p:cNvPicPr>
            <a:picLocks noChangeAspect="1"/>
          </p:cNvPicPr>
          <p:nvPr/>
        </p:nvPicPr>
        <p:blipFill>
          <a:blip r:embed="rId4"/>
          <a:stretch>
            <a:fillRect/>
          </a:stretch>
        </p:blipFill>
        <p:spPr>
          <a:xfrm>
            <a:off x="5715000" y="5142900"/>
            <a:ext cx="1066800" cy="1638900"/>
          </a:xfrm>
          <a:prstGeom prst="rect">
            <a:avLst/>
          </a:prstGeom>
        </p:spPr>
      </p:pic>
      <p:cxnSp>
        <p:nvCxnSpPr>
          <p:cNvPr id="179" name="Straight Arrow Connector 178"/>
          <p:cNvCxnSpPr>
            <a:stCxn id="130" idx="2"/>
            <a:endCxn id="119" idx="3"/>
          </p:cNvCxnSpPr>
          <p:nvPr/>
        </p:nvCxnSpPr>
        <p:spPr>
          <a:xfrm rot="5400000">
            <a:off x="3202915" y="4679289"/>
            <a:ext cx="638175" cy="209999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5" name="Straight Arrow Connector 184"/>
          <p:cNvCxnSpPr>
            <a:stCxn id="26" idx="3"/>
            <a:endCxn id="6" idx="1"/>
          </p:cNvCxnSpPr>
          <p:nvPr/>
        </p:nvCxnSpPr>
        <p:spPr>
          <a:xfrm>
            <a:off x="3124200" y="1104900"/>
            <a:ext cx="13716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8" name="Straight Arrow Connector 187"/>
          <p:cNvCxnSpPr>
            <a:stCxn id="7" idx="3"/>
            <a:endCxn id="6" idx="1"/>
          </p:cNvCxnSpPr>
          <p:nvPr/>
        </p:nvCxnSpPr>
        <p:spPr>
          <a:xfrm flipV="1">
            <a:off x="3352800" y="1104900"/>
            <a:ext cx="114300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2" name="Straight Arrow Connector 191"/>
          <p:cNvCxnSpPr>
            <a:stCxn id="7" idx="3"/>
            <a:endCxn id="129" idx="1"/>
          </p:cNvCxnSpPr>
          <p:nvPr/>
        </p:nvCxnSpPr>
        <p:spPr>
          <a:xfrm>
            <a:off x="3352800" y="1485900"/>
            <a:ext cx="335280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3" name="Straight Arrow Connector 192"/>
          <p:cNvCxnSpPr>
            <a:stCxn id="6" idx="3"/>
            <a:endCxn id="9" idx="1"/>
          </p:cNvCxnSpPr>
          <p:nvPr/>
        </p:nvCxnSpPr>
        <p:spPr>
          <a:xfrm>
            <a:off x="6248400" y="1104900"/>
            <a:ext cx="4572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8" name="TextBox 197"/>
          <p:cNvSpPr txBox="1"/>
          <p:nvPr/>
        </p:nvSpPr>
        <p:spPr>
          <a:xfrm>
            <a:off x="152400" y="1701571"/>
            <a:ext cx="3352800" cy="2959272"/>
          </a:xfrm>
          <a:prstGeom prst="rect">
            <a:avLst/>
          </a:prstGeom>
          <a:noFill/>
        </p:spPr>
        <p:txBody>
          <a:bodyPr wrap="square" rtlCol="0">
            <a:spAutoFit/>
          </a:bodyPr>
          <a:lstStyle/>
          <a:p>
            <a:r>
              <a:rPr lang="en-US" sz="1800" dirty="0" smtClean="0">
                <a:solidFill>
                  <a:srgbClr val="376092"/>
                </a:solidFill>
              </a:rPr>
              <a:t>MODIS script is automatically run in parallel:</a:t>
            </a:r>
          </a:p>
          <a:p>
            <a:endParaRPr lang="en-US" sz="1800" dirty="0" smtClean="0">
              <a:solidFill>
                <a:srgbClr val="376092"/>
              </a:solidFill>
            </a:endParaRPr>
          </a:p>
          <a:p>
            <a:endParaRPr lang="en-US" sz="1800" dirty="0" smtClean="0">
              <a:solidFill>
                <a:srgbClr val="376092"/>
              </a:solidFill>
            </a:endParaRPr>
          </a:p>
          <a:p>
            <a:endParaRPr lang="en-US" sz="1800" dirty="0" smtClean="0">
              <a:solidFill>
                <a:srgbClr val="376092"/>
              </a:solidFill>
            </a:endParaRPr>
          </a:p>
          <a:p>
            <a:endParaRPr lang="en-US" sz="1800" dirty="0" smtClean="0">
              <a:solidFill>
                <a:srgbClr val="376092"/>
              </a:solidFill>
            </a:endParaRPr>
          </a:p>
          <a:p>
            <a:endParaRPr lang="en-US" sz="1800" dirty="0" smtClean="0">
              <a:solidFill>
                <a:srgbClr val="376092"/>
              </a:solidFill>
            </a:endParaRPr>
          </a:p>
          <a:p>
            <a:r>
              <a:rPr lang="en-US" sz="1800" dirty="0" smtClean="0">
                <a:solidFill>
                  <a:srgbClr val="376092"/>
                </a:solidFill>
              </a:rPr>
              <a:t>Each loop level</a:t>
            </a:r>
            <a:br>
              <a:rPr lang="en-US" sz="1800" dirty="0" smtClean="0">
                <a:solidFill>
                  <a:srgbClr val="376092"/>
                </a:solidFill>
              </a:rPr>
            </a:br>
            <a:r>
              <a:rPr lang="en-US" sz="1800" dirty="0" smtClean="0">
                <a:solidFill>
                  <a:srgbClr val="376092"/>
                </a:solidFill>
              </a:rPr>
              <a:t>can process tens</a:t>
            </a:r>
          </a:p>
          <a:p>
            <a:r>
              <a:rPr lang="en-US" sz="1800" dirty="0" smtClean="0">
                <a:solidFill>
                  <a:srgbClr val="376092"/>
                </a:solidFill>
              </a:rPr>
              <a:t>to thousands of</a:t>
            </a:r>
            <a:br>
              <a:rPr lang="en-US" sz="1800" dirty="0" smtClean="0">
                <a:solidFill>
                  <a:srgbClr val="376092"/>
                </a:solidFill>
              </a:rPr>
            </a:br>
            <a:r>
              <a:rPr lang="en-US" sz="1800" dirty="0" smtClean="0">
                <a:solidFill>
                  <a:srgbClr val="376092"/>
                </a:solidFill>
              </a:rPr>
              <a:t>image files.</a:t>
            </a:r>
            <a:endParaRPr lang="en-US" sz="1800" dirty="0">
              <a:solidFill>
                <a:srgbClr val="376092"/>
              </a:solidFill>
            </a:endParaRPr>
          </a:p>
        </p:txBody>
      </p:sp>
      <p:pic>
        <p:nvPicPr>
          <p:cNvPr id="119" name="Picture 118" descr="markedGrid.gif"/>
          <p:cNvPicPr>
            <a:picLocks noChangeAspect="1"/>
          </p:cNvPicPr>
          <p:nvPr/>
        </p:nvPicPr>
        <p:blipFill>
          <a:blip r:embed="rId5"/>
          <a:stretch>
            <a:fillRect/>
          </a:stretch>
        </p:blipFill>
        <p:spPr>
          <a:xfrm>
            <a:off x="-441690" y="5238750"/>
            <a:ext cx="2913694" cy="1619250"/>
          </a:xfrm>
          <a:prstGeom prst="rect">
            <a:avLst/>
          </a:prstGeom>
        </p:spPr>
      </p:pic>
      <p:cxnSp>
        <p:nvCxnSpPr>
          <p:cNvPr id="124" name="Straight Arrow Connector 123"/>
          <p:cNvCxnSpPr>
            <a:stCxn id="44" idx="2"/>
            <a:endCxn id="27" idx="3"/>
          </p:cNvCxnSpPr>
          <p:nvPr/>
        </p:nvCxnSpPr>
        <p:spPr>
          <a:xfrm rot="5400000">
            <a:off x="6572250" y="2152650"/>
            <a:ext cx="495300" cy="2743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145" name="Picture 144"/>
          <p:cNvPicPr>
            <a:picLocks noChangeAspect="1"/>
          </p:cNvPicPr>
          <p:nvPr/>
        </p:nvPicPr>
        <p:blipFill>
          <a:blip r:embed="rId3"/>
          <a:stretch>
            <a:fillRect/>
          </a:stretch>
        </p:blipFill>
        <p:spPr>
          <a:xfrm>
            <a:off x="160353" y="990600"/>
            <a:ext cx="982647" cy="533400"/>
          </a:xfrm>
          <a:prstGeom prst="rect">
            <a:avLst/>
          </a:prstGeom>
        </p:spPr>
      </p:pic>
      <p:cxnSp>
        <p:nvCxnSpPr>
          <p:cNvPr id="146" name="Straight Arrow Connector 145"/>
          <p:cNvCxnSpPr>
            <a:stCxn id="145" idx="3"/>
            <a:endCxn id="26" idx="1"/>
          </p:cNvCxnSpPr>
          <p:nvPr/>
        </p:nvCxnSpPr>
        <p:spPr>
          <a:xfrm flipV="1">
            <a:off x="1143000" y="1104900"/>
            <a:ext cx="381000" cy="152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9" name="Straight Arrow Connector 148"/>
          <p:cNvCxnSpPr>
            <a:stCxn id="145" idx="3"/>
            <a:endCxn id="7" idx="1"/>
          </p:cNvCxnSpPr>
          <p:nvPr/>
        </p:nvCxnSpPr>
        <p:spPr>
          <a:xfrm>
            <a:off x="1143000" y="1257300"/>
            <a:ext cx="60960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15" name="Slide Number Placeholder 114"/>
          <p:cNvSpPr>
            <a:spLocks noGrp="1"/>
          </p:cNvSpPr>
          <p:nvPr>
            <p:ph type="sldNum" sz="quarter" idx="12"/>
          </p:nvPr>
        </p:nvSpPr>
        <p:spPr/>
        <p:txBody>
          <a:bodyPr/>
          <a:lstStyle/>
          <a:p>
            <a:pPr>
              <a:defRPr/>
            </a:pPr>
            <a:fld id="{BD815F56-630E-7E4B-8F2C-15A1EE33C21F}" type="slidenum">
              <a:rPr lang="en-US" smtClean="0"/>
              <a:pPr>
                <a:defRPr/>
              </a:pPr>
              <a:t>6</a:t>
            </a:fld>
            <a:endParaRPr lang="en-US"/>
          </a:p>
        </p:txBody>
      </p:sp>
      <p:sp>
        <p:nvSpPr>
          <p:cNvPr id="118" name="Footer Placeholder 117"/>
          <p:cNvSpPr>
            <a:spLocks noGrp="1"/>
          </p:cNvSpPr>
          <p:nvPr>
            <p:ph type="ftr" sz="quarter" idx="11"/>
          </p:nvPr>
        </p:nvSpPr>
        <p:spPr/>
        <p:txBody>
          <a:bodyPr/>
          <a:lstStyle/>
          <a:p>
            <a:pPr>
              <a:defRPr/>
            </a:pPr>
            <a:r>
              <a:rPr lang="en-US" smtClean="0"/>
              <a:t>www.ci.uchicago.edu/swift    www.mcs.anl.gov/exm</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92322" name="Rectangle 2"/>
          <p:cNvSpPr>
            <a:spLocks noGrp="1" noChangeArrowheads="1"/>
          </p:cNvSpPr>
          <p:nvPr>
            <p:ph type="title"/>
          </p:nvPr>
        </p:nvSpPr>
        <p:spPr/>
        <p:txBody>
          <a:bodyPr>
            <a:normAutofit/>
          </a:bodyPr>
          <a:lstStyle/>
          <a:p>
            <a:r>
              <a:rPr lang="en-US" sz="3000" dirty="0" smtClean="0"/>
              <a:t>MODIS script  in Swift: main data flow</a:t>
            </a:r>
            <a:endParaRPr lang="en-US" sz="3000" dirty="0"/>
          </a:p>
        </p:txBody>
      </p:sp>
      <p:sp>
        <p:nvSpPr>
          <p:cNvPr id="1592323" name="Rectangle 3"/>
          <p:cNvSpPr>
            <a:spLocks noChangeArrowheads="1"/>
          </p:cNvSpPr>
          <p:nvPr/>
        </p:nvSpPr>
        <p:spPr bwMode="auto">
          <a:xfrm>
            <a:off x="314325" y="1524000"/>
            <a:ext cx="9286875" cy="4477123"/>
          </a:xfrm>
          <a:prstGeom prst="rect">
            <a:avLst/>
          </a:prstGeom>
          <a:noFill/>
          <a:ln w="9525">
            <a:noFill/>
            <a:miter lim="800000"/>
            <a:headEnd/>
            <a:tailEnd/>
          </a:ln>
          <a:effectLst/>
        </p:spPr>
        <p:txBody>
          <a:bodyPr wrap="square">
            <a:prstTxWarp prst="textNoShape">
              <a:avLst/>
            </a:prstTxWarp>
            <a:spAutoFit/>
          </a:bodyPr>
          <a:lstStyle/>
          <a:p>
            <a:pPr eaLnBrk="1" hangingPunct="1">
              <a:lnSpc>
                <a:spcPct val="120000"/>
              </a:lnSpc>
            </a:pPr>
            <a:r>
              <a:rPr lang="en-US" sz="2000" dirty="0" err="1" smtClean="0">
                <a:solidFill>
                  <a:srgbClr val="000000"/>
                </a:solidFill>
                <a:latin typeface="Courier"/>
                <a:cs typeface="Courier"/>
              </a:rPr>
              <a:t>foreach</a:t>
            </a:r>
            <a:r>
              <a:rPr lang="en-US" sz="2000" dirty="0" smtClean="0">
                <a:solidFill>
                  <a:srgbClr val="000000"/>
                </a:solidFill>
                <a:latin typeface="Courier"/>
                <a:cs typeface="Courier"/>
              </a:rPr>
              <a:t> </a:t>
            </a:r>
            <a:r>
              <a:rPr lang="en-US" sz="2000" dirty="0" err="1" smtClean="0">
                <a:solidFill>
                  <a:srgbClr val="000000"/>
                </a:solidFill>
                <a:latin typeface="Courier"/>
                <a:cs typeface="Courier"/>
              </a:rPr>
              <a:t>g,i</a:t>
            </a:r>
            <a:r>
              <a:rPr lang="en-US" sz="2000" dirty="0" smtClean="0">
                <a:solidFill>
                  <a:srgbClr val="000000"/>
                </a:solidFill>
                <a:latin typeface="Courier"/>
                <a:cs typeface="Courier"/>
              </a:rPr>
              <a:t> in </a:t>
            </a:r>
            <a:r>
              <a:rPr lang="en-US" sz="2000" dirty="0" err="1" smtClean="0">
                <a:solidFill>
                  <a:srgbClr val="000000"/>
                </a:solidFill>
                <a:latin typeface="Courier"/>
                <a:cs typeface="Courier"/>
              </a:rPr>
              <a:t>geos</a:t>
            </a:r>
            <a:r>
              <a:rPr lang="en-US" sz="2000" dirty="0" smtClean="0">
                <a:solidFill>
                  <a:srgbClr val="000000"/>
                </a:solidFill>
                <a:latin typeface="Courier"/>
                <a:cs typeface="Courier"/>
              </a:rPr>
              <a:t> {</a:t>
            </a:r>
          </a:p>
          <a:p>
            <a:pPr eaLnBrk="1" hangingPunct="1">
              <a:lnSpc>
                <a:spcPct val="120000"/>
              </a:lnSpc>
            </a:pPr>
            <a:r>
              <a:rPr lang="en-US" sz="2000" dirty="0" smtClean="0">
                <a:solidFill>
                  <a:srgbClr val="000000"/>
                </a:solidFill>
                <a:latin typeface="Courier"/>
                <a:cs typeface="Courier"/>
              </a:rPr>
              <a:t>    </a:t>
            </a:r>
            <a:r>
              <a:rPr lang="en-US" sz="2000" dirty="0" err="1" smtClean="0">
                <a:solidFill>
                  <a:srgbClr val="000000"/>
                </a:solidFill>
                <a:latin typeface="Courier"/>
                <a:cs typeface="Courier"/>
              </a:rPr>
              <a:t>land[i</a:t>
            </a:r>
            <a:r>
              <a:rPr lang="en-US" sz="2000" dirty="0" smtClean="0">
                <a:solidFill>
                  <a:srgbClr val="000000"/>
                </a:solidFill>
                <a:latin typeface="Courier"/>
                <a:cs typeface="Courier"/>
              </a:rPr>
              <a:t>] = </a:t>
            </a:r>
            <a:r>
              <a:rPr lang="en-US" sz="2000" b="1" dirty="0" smtClean="0">
                <a:solidFill>
                  <a:schemeClr val="accent3"/>
                </a:solidFill>
                <a:latin typeface="Courier"/>
                <a:cs typeface="Courier"/>
              </a:rPr>
              <a:t>getLandUse</a:t>
            </a:r>
            <a:r>
              <a:rPr lang="en-US" sz="2000" dirty="0" smtClean="0">
                <a:solidFill>
                  <a:srgbClr val="000000"/>
                </a:solidFill>
                <a:latin typeface="Courier"/>
                <a:cs typeface="Courier"/>
              </a:rPr>
              <a:t>(g,1);</a:t>
            </a:r>
          </a:p>
          <a:p>
            <a:pPr eaLnBrk="1" hangingPunct="1">
              <a:lnSpc>
                <a:spcPct val="120000"/>
              </a:lnSpc>
            </a:pPr>
            <a:r>
              <a:rPr lang="en-US" sz="2000" dirty="0" smtClean="0">
                <a:solidFill>
                  <a:srgbClr val="000000"/>
                </a:solidFill>
                <a:latin typeface="Courier"/>
                <a:cs typeface="Courier"/>
              </a:rPr>
              <a:t>}</a:t>
            </a:r>
          </a:p>
          <a:p>
            <a:pPr eaLnBrk="1" hangingPunct="1">
              <a:lnSpc>
                <a:spcPct val="120000"/>
              </a:lnSpc>
            </a:pPr>
            <a:r>
              <a:rPr lang="en-US" sz="2000" dirty="0" smtClean="0">
                <a:solidFill>
                  <a:srgbClr val="000000"/>
                </a:solidFill>
                <a:latin typeface="Courier"/>
                <a:cs typeface="Courier"/>
              </a:rPr>
              <a:t>(</a:t>
            </a:r>
            <a:r>
              <a:rPr lang="en-US" sz="2000" dirty="0" err="1" smtClean="0">
                <a:solidFill>
                  <a:srgbClr val="000000"/>
                </a:solidFill>
                <a:latin typeface="Courier"/>
                <a:cs typeface="Courier"/>
              </a:rPr>
              <a:t>topSelected</a:t>
            </a:r>
            <a:r>
              <a:rPr lang="en-US" sz="2000" dirty="0" smtClean="0">
                <a:solidFill>
                  <a:srgbClr val="000000"/>
                </a:solidFill>
                <a:latin typeface="Courier"/>
                <a:cs typeface="Courier"/>
              </a:rPr>
              <a:t>, </a:t>
            </a:r>
            <a:r>
              <a:rPr lang="en-US" sz="2000" dirty="0" err="1" smtClean="0">
                <a:solidFill>
                  <a:srgbClr val="000000"/>
                </a:solidFill>
                <a:latin typeface="Courier"/>
                <a:cs typeface="Courier"/>
              </a:rPr>
              <a:t>selectedTiles</a:t>
            </a:r>
            <a:r>
              <a:rPr lang="en-US" sz="2000" dirty="0" smtClean="0">
                <a:solidFill>
                  <a:srgbClr val="000000"/>
                </a:solidFill>
                <a:latin typeface="Courier"/>
                <a:cs typeface="Courier"/>
              </a:rPr>
              <a:t>) =</a:t>
            </a:r>
          </a:p>
          <a:p>
            <a:pPr eaLnBrk="1" hangingPunct="1">
              <a:lnSpc>
                <a:spcPct val="120000"/>
              </a:lnSpc>
            </a:pPr>
            <a:r>
              <a:rPr lang="en-US" sz="2000" dirty="0" smtClean="0">
                <a:solidFill>
                  <a:srgbClr val="000000"/>
                </a:solidFill>
                <a:latin typeface="Courier"/>
                <a:cs typeface="Courier"/>
              </a:rPr>
              <a:t>    </a:t>
            </a:r>
            <a:r>
              <a:rPr lang="en-US" sz="2000" b="1" dirty="0" err="1" smtClean="0">
                <a:solidFill>
                  <a:schemeClr val="accent6"/>
                </a:solidFill>
                <a:latin typeface="Courier"/>
                <a:cs typeface="Courier"/>
              </a:rPr>
              <a:t>analyzeLandUse</a:t>
            </a:r>
            <a:r>
              <a:rPr lang="en-US" sz="2000" dirty="0" err="1" smtClean="0">
                <a:solidFill>
                  <a:srgbClr val="000000"/>
                </a:solidFill>
                <a:latin typeface="Courier"/>
                <a:cs typeface="Courier"/>
              </a:rPr>
              <a:t>(land</a:t>
            </a:r>
            <a:r>
              <a:rPr lang="en-US" sz="2000" dirty="0" smtClean="0">
                <a:solidFill>
                  <a:srgbClr val="000000"/>
                </a:solidFill>
                <a:latin typeface="Courier"/>
                <a:cs typeface="Courier"/>
              </a:rPr>
              <a:t>, </a:t>
            </a:r>
            <a:r>
              <a:rPr lang="en-US" sz="2000" dirty="0" err="1" smtClean="0">
                <a:solidFill>
                  <a:srgbClr val="000000"/>
                </a:solidFill>
                <a:latin typeface="Courier"/>
                <a:cs typeface="Courier"/>
              </a:rPr>
              <a:t>landType</a:t>
            </a:r>
            <a:r>
              <a:rPr lang="en-US" sz="2000" dirty="0" smtClean="0">
                <a:solidFill>
                  <a:srgbClr val="000000"/>
                </a:solidFill>
                <a:latin typeface="Courier"/>
                <a:cs typeface="Courier"/>
              </a:rPr>
              <a:t>, </a:t>
            </a:r>
            <a:r>
              <a:rPr lang="en-US" sz="2000" dirty="0" err="1" smtClean="0">
                <a:solidFill>
                  <a:srgbClr val="000000"/>
                </a:solidFill>
                <a:latin typeface="Courier"/>
                <a:cs typeface="Courier"/>
              </a:rPr>
              <a:t>nSelect</a:t>
            </a:r>
            <a:r>
              <a:rPr lang="en-US" sz="2000" dirty="0" smtClean="0">
                <a:solidFill>
                  <a:srgbClr val="000000"/>
                </a:solidFill>
                <a:latin typeface="Courier"/>
                <a:cs typeface="Courier"/>
              </a:rPr>
              <a:t>);</a:t>
            </a:r>
          </a:p>
          <a:p>
            <a:pPr eaLnBrk="1" hangingPunct="1">
              <a:lnSpc>
                <a:spcPct val="120000"/>
              </a:lnSpc>
            </a:pPr>
            <a:endParaRPr lang="en-US" sz="900" dirty="0" smtClean="0">
              <a:solidFill>
                <a:srgbClr val="000000"/>
              </a:solidFill>
              <a:latin typeface="Courier"/>
              <a:cs typeface="Courier"/>
            </a:endParaRPr>
          </a:p>
          <a:p>
            <a:pPr eaLnBrk="1" hangingPunct="1">
              <a:lnSpc>
                <a:spcPct val="120000"/>
              </a:lnSpc>
            </a:pPr>
            <a:endParaRPr lang="en-US" sz="900" dirty="0" smtClean="0">
              <a:solidFill>
                <a:srgbClr val="000000"/>
              </a:solidFill>
              <a:latin typeface="Courier"/>
              <a:cs typeface="Courier"/>
            </a:endParaRPr>
          </a:p>
          <a:p>
            <a:pPr eaLnBrk="1" hangingPunct="1">
              <a:lnSpc>
                <a:spcPct val="120000"/>
              </a:lnSpc>
            </a:pPr>
            <a:r>
              <a:rPr lang="en-US" sz="2000" dirty="0" err="1" smtClean="0">
                <a:solidFill>
                  <a:srgbClr val="000000"/>
                </a:solidFill>
                <a:latin typeface="Courier"/>
                <a:cs typeface="Courier"/>
              </a:rPr>
              <a:t>foreach</a:t>
            </a:r>
            <a:r>
              <a:rPr lang="en-US" sz="2000" dirty="0" smtClean="0">
                <a:solidFill>
                  <a:srgbClr val="000000"/>
                </a:solidFill>
                <a:latin typeface="Courier"/>
                <a:cs typeface="Courier"/>
              </a:rPr>
              <a:t> </a:t>
            </a:r>
            <a:r>
              <a:rPr lang="en-US" sz="2000" dirty="0" err="1" smtClean="0">
                <a:solidFill>
                  <a:srgbClr val="000000"/>
                </a:solidFill>
                <a:latin typeface="Courier"/>
                <a:cs typeface="Courier"/>
              </a:rPr>
              <a:t>g</a:t>
            </a:r>
            <a:r>
              <a:rPr lang="en-US" sz="2000" dirty="0" smtClean="0">
                <a:solidFill>
                  <a:srgbClr val="000000"/>
                </a:solidFill>
                <a:latin typeface="Courier"/>
                <a:cs typeface="Courier"/>
              </a:rPr>
              <a:t>, </a:t>
            </a:r>
            <a:r>
              <a:rPr lang="en-US" sz="2000" dirty="0" err="1" smtClean="0">
                <a:solidFill>
                  <a:srgbClr val="000000"/>
                </a:solidFill>
                <a:latin typeface="Courier"/>
                <a:cs typeface="Courier"/>
              </a:rPr>
              <a:t>i</a:t>
            </a:r>
            <a:r>
              <a:rPr lang="en-US" sz="2000" dirty="0" smtClean="0">
                <a:solidFill>
                  <a:srgbClr val="000000"/>
                </a:solidFill>
                <a:latin typeface="Courier"/>
                <a:cs typeface="Courier"/>
              </a:rPr>
              <a:t> in </a:t>
            </a:r>
            <a:r>
              <a:rPr lang="en-US" sz="2000" dirty="0" err="1" smtClean="0">
                <a:solidFill>
                  <a:srgbClr val="000000"/>
                </a:solidFill>
                <a:latin typeface="Courier"/>
                <a:cs typeface="Courier"/>
              </a:rPr>
              <a:t>geos</a:t>
            </a:r>
            <a:r>
              <a:rPr lang="en-US" sz="2000" dirty="0" smtClean="0">
                <a:solidFill>
                  <a:srgbClr val="000000"/>
                </a:solidFill>
                <a:latin typeface="Courier"/>
                <a:cs typeface="Courier"/>
              </a:rPr>
              <a:t> {</a:t>
            </a:r>
          </a:p>
          <a:p>
            <a:pPr eaLnBrk="1" hangingPunct="1">
              <a:lnSpc>
                <a:spcPct val="120000"/>
              </a:lnSpc>
            </a:pPr>
            <a:r>
              <a:rPr lang="en-US" sz="2000" dirty="0" smtClean="0">
                <a:solidFill>
                  <a:srgbClr val="000000"/>
                </a:solidFill>
                <a:latin typeface="Courier"/>
                <a:cs typeface="Courier"/>
              </a:rPr>
              <a:t>  </a:t>
            </a:r>
            <a:r>
              <a:rPr lang="en-US" sz="2000" dirty="0" err="1" smtClean="0">
                <a:solidFill>
                  <a:srgbClr val="000000"/>
                </a:solidFill>
                <a:latin typeface="Courier"/>
                <a:cs typeface="Courier"/>
              </a:rPr>
              <a:t>colorImage[i</a:t>
            </a:r>
            <a:r>
              <a:rPr lang="en-US" sz="2000" dirty="0" smtClean="0">
                <a:solidFill>
                  <a:srgbClr val="000000"/>
                </a:solidFill>
                <a:latin typeface="Courier"/>
                <a:cs typeface="Courier"/>
              </a:rPr>
              <a:t>] = </a:t>
            </a:r>
            <a:r>
              <a:rPr lang="en-US" sz="2000" b="1" dirty="0" err="1" smtClean="0">
                <a:solidFill>
                  <a:schemeClr val="accent5"/>
                </a:solidFill>
                <a:latin typeface="Courier"/>
                <a:cs typeface="Courier"/>
              </a:rPr>
              <a:t>colorMODIS</a:t>
            </a:r>
            <a:r>
              <a:rPr lang="en-US" sz="2000" dirty="0" err="1" smtClean="0">
                <a:solidFill>
                  <a:srgbClr val="000000"/>
                </a:solidFill>
                <a:latin typeface="Courier"/>
                <a:cs typeface="Courier"/>
              </a:rPr>
              <a:t>(g</a:t>
            </a:r>
            <a:r>
              <a:rPr lang="en-US" sz="2000" dirty="0" smtClean="0">
                <a:solidFill>
                  <a:srgbClr val="000000"/>
                </a:solidFill>
                <a:latin typeface="Courier"/>
                <a:cs typeface="Courier"/>
              </a:rPr>
              <a:t>);</a:t>
            </a:r>
          </a:p>
          <a:p>
            <a:pPr eaLnBrk="1" hangingPunct="1">
              <a:lnSpc>
                <a:spcPct val="120000"/>
              </a:lnSpc>
            </a:pPr>
            <a:r>
              <a:rPr lang="en-US" sz="2000" dirty="0" smtClean="0">
                <a:solidFill>
                  <a:srgbClr val="000000"/>
                </a:solidFill>
                <a:latin typeface="Courier"/>
                <a:cs typeface="Courier"/>
              </a:rPr>
              <a:t>}</a:t>
            </a:r>
          </a:p>
          <a:p>
            <a:pPr eaLnBrk="1" hangingPunct="1">
              <a:lnSpc>
                <a:spcPct val="120000"/>
              </a:lnSpc>
            </a:pPr>
            <a:r>
              <a:rPr lang="en-US" sz="2000" dirty="0" err="1" smtClean="0">
                <a:solidFill>
                  <a:srgbClr val="000000"/>
                </a:solidFill>
                <a:latin typeface="Courier"/>
                <a:cs typeface="Courier"/>
              </a:rPr>
              <a:t>gridMap</a:t>
            </a:r>
            <a:r>
              <a:rPr lang="en-US" sz="2000" dirty="0" smtClean="0">
                <a:solidFill>
                  <a:srgbClr val="000000"/>
                </a:solidFill>
                <a:latin typeface="Courier"/>
                <a:cs typeface="Courier"/>
              </a:rPr>
              <a:t> = </a:t>
            </a:r>
            <a:r>
              <a:rPr lang="en-US" sz="2000" b="1" dirty="0" err="1" smtClean="0">
                <a:solidFill>
                  <a:schemeClr val="accent2"/>
                </a:solidFill>
                <a:latin typeface="Courier"/>
                <a:cs typeface="Courier"/>
              </a:rPr>
              <a:t>markMap</a:t>
            </a:r>
            <a:r>
              <a:rPr lang="en-US" sz="2000" dirty="0" err="1" smtClean="0">
                <a:solidFill>
                  <a:srgbClr val="000000"/>
                </a:solidFill>
                <a:latin typeface="Courier"/>
                <a:cs typeface="Courier"/>
              </a:rPr>
              <a:t>(topSelected</a:t>
            </a:r>
            <a:r>
              <a:rPr lang="en-US" sz="2000" dirty="0" smtClean="0">
                <a:solidFill>
                  <a:srgbClr val="000000"/>
                </a:solidFill>
                <a:latin typeface="Courier"/>
                <a:cs typeface="Courier"/>
              </a:rPr>
              <a:t>);</a:t>
            </a:r>
          </a:p>
          <a:p>
            <a:pPr eaLnBrk="1" hangingPunct="1">
              <a:lnSpc>
                <a:spcPct val="120000"/>
              </a:lnSpc>
            </a:pPr>
            <a:r>
              <a:rPr lang="en-US" sz="2000" dirty="0" smtClean="0">
                <a:solidFill>
                  <a:srgbClr val="000000"/>
                </a:solidFill>
                <a:latin typeface="Courier"/>
                <a:cs typeface="Courier"/>
              </a:rPr>
              <a:t>montage =</a:t>
            </a:r>
          </a:p>
          <a:p>
            <a:pPr eaLnBrk="1" hangingPunct="1">
              <a:lnSpc>
                <a:spcPct val="120000"/>
              </a:lnSpc>
            </a:pPr>
            <a:r>
              <a:rPr lang="en-US" sz="2000" dirty="0" smtClean="0">
                <a:solidFill>
                  <a:srgbClr val="000000"/>
                </a:solidFill>
                <a:latin typeface="Courier"/>
                <a:cs typeface="Courier"/>
              </a:rPr>
              <a:t>   </a:t>
            </a:r>
            <a:r>
              <a:rPr lang="en-US" sz="2000" b="1" dirty="0" err="1" smtClean="0">
                <a:solidFill>
                  <a:schemeClr val="bg2">
                    <a:lumMod val="50000"/>
                  </a:schemeClr>
                </a:solidFill>
                <a:latin typeface="Courier"/>
                <a:cs typeface="Courier"/>
              </a:rPr>
              <a:t>assemble</a:t>
            </a:r>
            <a:r>
              <a:rPr lang="en-US" sz="2000" dirty="0" err="1" smtClean="0">
                <a:solidFill>
                  <a:srgbClr val="000000"/>
                </a:solidFill>
                <a:latin typeface="Courier"/>
                <a:cs typeface="Courier"/>
              </a:rPr>
              <a:t>(selectedTiles,colorImage,webDir</a:t>
            </a:r>
            <a:r>
              <a:rPr lang="en-US" sz="2000" dirty="0" smtClean="0">
                <a:solidFill>
                  <a:srgbClr val="000000"/>
                </a:solidFill>
                <a:latin typeface="Courier"/>
                <a:cs typeface="Courier"/>
              </a:rPr>
              <a:t>);</a:t>
            </a:r>
          </a:p>
        </p:txBody>
      </p:sp>
      <p:sp>
        <p:nvSpPr>
          <p:cNvPr id="4" name="Slide Number Placeholder 3"/>
          <p:cNvSpPr>
            <a:spLocks noGrp="1"/>
          </p:cNvSpPr>
          <p:nvPr>
            <p:ph type="sldNum" sz="quarter" idx="12"/>
          </p:nvPr>
        </p:nvSpPr>
        <p:spPr/>
        <p:txBody>
          <a:bodyPr/>
          <a:lstStyle/>
          <a:p>
            <a:pPr>
              <a:defRPr/>
            </a:pPr>
            <a:fld id="{BD815F56-630E-7E4B-8F2C-15A1EE33C21F}" type="slidenum">
              <a:rPr lang="en-US" smtClean="0"/>
              <a:pPr>
                <a:defRPr/>
              </a:pPr>
              <a:t>7</a:t>
            </a:fld>
            <a:endParaRPr lang="en-US"/>
          </a:p>
        </p:txBody>
      </p:sp>
      <p:sp>
        <p:nvSpPr>
          <p:cNvPr id="5" name="Footer Placeholder 4"/>
          <p:cNvSpPr>
            <a:spLocks noGrp="1"/>
          </p:cNvSpPr>
          <p:nvPr>
            <p:ph type="ftr" sz="quarter" idx="11"/>
          </p:nvPr>
        </p:nvSpPr>
        <p:spPr/>
        <p:txBody>
          <a:bodyPr/>
          <a:lstStyle/>
          <a:p>
            <a:pPr>
              <a:defRPr/>
            </a:pPr>
            <a:r>
              <a:rPr lang="en-US" smtClean="0"/>
              <a:t>www.ci.uchicago.edu/swift    www.mcs.anl.gov/exm</a:t>
            </a:r>
            <a:endParaRPr lang="en-US"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AutoShape 3"/>
          <p:cNvSpPr>
            <a:spLocks noChangeArrowheads="1"/>
          </p:cNvSpPr>
          <p:nvPr/>
        </p:nvSpPr>
        <p:spPr bwMode="auto">
          <a:xfrm>
            <a:off x="457200" y="2514600"/>
            <a:ext cx="5296726" cy="2962382"/>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prstTxWarp prst="textNoShape">
              <a:avLst/>
            </a:prstTxWarp>
          </a:bodyPr>
          <a:lstStyle/>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600" dirty="0" smtClean="0">
              <a:solidFill>
                <a:srgbClr val="000000"/>
              </a:solidFill>
              <a:latin typeface="Verdana" charset="0"/>
              <a:ea typeface="Arial" charset="0"/>
              <a:cs typeface="Arial" charset="0"/>
            </a:endParaRPr>
          </a:p>
          <a:p>
            <a:pP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600" dirty="0" smtClean="0">
                <a:solidFill>
                  <a:srgbClr val="000000"/>
                </a:solidFill>
                <a:latin typeface="Verdana" charset="0"/>
                <a:ea typeface="Arial" charset="0"/>
                <a:cs typeface="Arial" charset="0"/>
              </a:rPr>
              <a:t>S</a:t>
            </a:r>
            <a:r>
              <a:rPr lang="en-GB" sz="1600" dirty="0" err="1" smtClean="0">
                <a:solidFill>
                  <a:srgbClr val="000000"/>
                </a:solidFill>
                <a:latin typeface="Verdana" charset="0"/>
                <a:ea typeface="Arial" charset="0"/>
                <a:cs typeface="Arial" charset="0"/>
              </a:rPr>
              <a:t>ubmit</a:t>
            </a:r>
            <a:r>
              <a:rPr lang="en-GB" sz="1600" dirty="0" smtClean="0">
                <a:solidFill>
                  <a:srgbClr val="000000"/>
                </a:solidFill>
                <a:latin typeface="Verdana" charset="0"/>
                <a:ea typeface="Arial" charset="0"/>
                <a:cs typeface="Arial" charset="0"/>
              </a:rPr>
              <a:t> </a:t>
            </a:r>
            <a:r>
              <a:rPr lang="en-US" sz="1600" dirty="0" err="1" smtClean="0">
                <a:solidFill>
                  <a:srgbClr val="000000"/>
                </a:solidFill>
                <a:latin typeface="Verdana" charset="0"/>
                <a:ea typeface="Arial" charset="0"/>
                <a:cs typeface="Arial" charset="0"/>
              </a:rPr>
              <a:t>h</a:t>
            </a:r>
            <a:r>
              <a:rPr lang="en-GB" sz="1600" dirty="0" err="1" smtClean="0">
                <a:solidFill>
                  <a:srgbClr val="000000"/>
                </a:solidFill>
                <a:latin typeface="Verdana" charset="0"/>
                <a:ea typeface="Arial" charset="0"/>
                <a:cs typeface="Arial" charset="0"/>
              </a:rPr>
              <a:t>ost</a:t>
            </a:r>
            <a:r>
              <a:rPr lang="en-GB" sz="1600" dirty="0" smtClean="0">
                <a:solidFill>
                  <a:srgbClr val="000000"/>
                </a:solidFill>
                <a:latin typeface="Verdana" charset="0"/>
                <a:ea typeface="Arial" charset="0"/>
                <a:cs typeface="Arial" charset="0"/>
              </a:rPr>
              <a:t> (login node, laptop, Linux server</a:t>
            </a:r>
            <a:r>
              <a:rPr lang="en-US" sz="1600" dirty="0" smtClean="0">
                <a:solidFill>
                  <a:srgbClr val="000000"/>
                </a:solidFill>
                <a:latin typeface="Verdana" charset="0"/>
                <a:ea typeface="Arial" charset="0"/>
                <a:cs typeface="Arial" charset="0"/>
              </a:rPr>
              <a:t>)</a:t>
            </a:r>
            <a:endParaRPr lang="en-GB" sz="1600" dirty="0">
              <a:solidFill>
                <a:srgbClr val="000000"/>
              </a:solidFill>
              <a:latin typeface="Verdana" charset="0"/>
              <a:ea typeface="Arial" charset="0"/>
              <a:cs typeface="Arial" charset="0"/>
            </a:endParaRPr>
          </a:p>
        </p:txBody>
      </p:sp>
      <p:sp>
        <p:nvSpPr>
          <p:cNvPr id="61445" name="AutoShape 3"/>
          <p:cNvSpPr>
            <a:spLocks noChangeArrowheads="1"/>
          </p:cNvSpPr>
          <p:nvPr/>
        </p:nvSpPr>
        <p:spPr bwMode="auto">
          <a:xfrm>
            <a:off x="2514600" y="3200400"/>
            <a:ext cx="2209799" cy="1057382"/>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nchor="b"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1000" dirty="0">
              <a:solidFill>
                <a:srgbClr val="000000"/>
              </a:solidFill>
              <a:latin typeface="Verdana" charset="0"/>
              <a:ea typeface="Arial" charset="0"/>
              <a:cs typeface="Arial" charset="0"/>
            </a:endParaRPr>
          </a:p>
        </p:txBody>
      </p:sp>
      <p:sp>
        <p:nvSpPr>
          <p:cNvPr id="61488" name="AutoShape 25"/>
          <p:cNvSpPr>
            <a:spLocks noChangeArrowheads="1"/>
          </p:cNvSpPr>
          <p:nvPr/>
        </p:nvSpPr>
        <p:spPr bwMode="auto">
          <a:xfrm>
            <a:off x="2712355" y="1023135"/>
            <a:ext cx="1785855" cy="986319"/>
          </a:xfrm>
          <a:prstGeom prst="can">
            <a:avLst>
              <a:gd name="adj" fmla="val 25000"/>
            </a:avLst>
          </a:prstGeom>
          <a:solidFill>
            <a:srgbClr val="FFFFFF"/>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dirty="0" smtClean="0">
                <a:solidFill>
                  <a:srgbClr val="000000"/>
                </a:solidFill>
                <a:latin typeface="Verdana" charset="0"/>
                <a:ea typeface="Arial" charset="0"/>
                <a:cs typeface="Arial" charset="0"/>
              </a:rPr>
              <a:t>Data </a:t>
            </a:r>
            <a:r>
              <a:rPr lang="en-GB" sz="1600" dirty="0">
                <a:solidFill>
                  <a:srgbClr val="000000"/>
                </a:solidFill>
                <a:latin typeface="Verdana" charset="0"/>
                <a:ea typeface="Arial" charset="0"/>
                <a:cs typeface="Arial" charset="0"/>
              </a:rPr>
              <a:t>server</a:t>
            </a:r>
          </a:p>
        </p:txBody>
      </p:sp>
      <p:sp>
        <p:nvSpPr>
          <p:cNvPr id="61476" name="AutoShape 19"/>
          <p:cNvSpPr>
            <a:spLocks noChangeArrowheads="1"/>
          </p:cNvSpPr>
          <p:nvPr/>
        </p:nvSpPr>
        <p:spPr bwMode="auto">
          <a:xfrm>
            <a:off x="856645" y="3180709"/>
            <a:ext cx="1124556" cy="1086491"/>
          </a:xfrm>
          <a:prstGeom prst="flowChartDocument">
            <a:avLst/>
          </a:prstGeom>
          <a:solidFill>
            <a:srgbClr val="FFFFFF"/>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000" dirty="0" smtClean="0">
                <a:solidFill>
                  <a:srgbClr val="000000"/>
                </a:solidFill>
                <a:latin typeface="Verdana" charset="0"/>
                <a:ea typeface="Arial" charset="0"/>
                <a:cs typeface="Arial" charset="0"/>
              </a:rPr>
              <a:t>Swift</a:t>
            </a:r>
          </a:p>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000" dirty="0" smtClean="0">
                <a:solidFill>
                  <a:srgbClr val="000000"/>
                </a:solidFill>
                <a:latin typeface="Verdana" charset="0"/>
                <a:ea typeface="Arial" charset="0"/>
                <a:cs typeface="Arial" charset="0"/>
              </a:rPr>
              <a:t>script</a:t>
            </a:r>
            <a:endParaRPr lang="en-GB" sz="2000" dirty="0">
              <a:solidFill>
                <a:srgbClr val="000000"/>
              </a:solidFill>
              <a:latin typeface="Verdana" charset="0"/>
              <a:ea typeface="Arial" charset="0"/>
              <a:cs typeface="Arial" charset="0"/>
            </a:endParaRPr>
          </a:p>
        </p:txBody>
      </p:sp>
      <p:sp>
        <p:nvSpPr>
          <p:cNvPr id="57" name="Left-Right Arrow 56"/>
          <p:cNvSpPr/>
          <p:nvPr/>
        </p:nvSpPr>
        <p:spPr>
          <a:xfrm>
            <a:off x="4572000" y="1295400"/>
            <a:ext cx="1330637" cy="453775"/>
          </a:xfrm>
          <a:prstGeom prst="leftRightArrow">
            <a:avLst/>
          </a:prstGeom>
          <a:solidFill>
            <a:schemeClr val="bg1"/>
          </a:solidFill>
          <a:ln w="19050" cap="flat" cmpd="sng" algn="ctr">
            <a:solidFill>
              <a:schemeClr val="accent1">
                <a:shade val="95000"/>
                <a:satMod val="105000"/>
              </a:schemeClr>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1400" dirty="0">
              <a:solidFill>
                <a:schemeClr val="tx1"/>
              </a:solidFill>
            </a:endParaRPr>
          </a:p>
        </p:txBody>
      </p:sp>
      <p:cxnSp>
        <p:nvCxnSpPr>
          <p:cNvPr id="61456" name="AutoShape 4"/>
          <p:cNvCxnSpPr>
            <a:cxnSpLocks noChangeShapeType="1"/>
            <a:stCxn id="61445" idx="0"/>
            <a:endCxn id="61488" idx="3"/>
          </p:cNvCxnSpPr>
          <p:nvPr/>
        </p:nvCxnSpPr>
        <p:spPr bwMode="auto">
          <a:xfrm rot="16200000" flipV="1">
            <a:off x="3016919" y="2597818"/>
            <a:ext cx="1190946" cy="14217"/>
          </a:xfrm>
          <a:prstGeom prst="curvedConnector3">
            <a:avLst>
              <a:gd name="adj1" fmla="val 50000"/>
            </a:avLst>
          </a:prstGeom>
          <a:noFill/>
          <a:ln w="38100">
            <a:solidFill>
              <a:srgbClr val="4F81BD"/>
            </a:solidFill>
            <a:miter lim="800000"/>
            <a:headEnd/>
            <a:tailEnd type="triangle" w="med" len="med"/>
          </a:ln>
        </p:spPr>
      </p:cxnSp>
      <p:sp>
        <p:nvSpPr>
          <p:cNvPr id="61457" name="Line 40"/>
          <p:cNvSpPr>
            <a:spLocks noChangeShapeType="1"/>
          </p:cNvSpPr>
          <p:nvPr/>
        </p:nvSpPr>
        <p:spPr bwMode="auto">
          <a:xfrm flipV="1">
            <a:off x="1828800" y="3733800"/>
            <a:ext cx="712008" cy="0"/>
          </a:xfrm>
          <a:prstGeom prst="line">
            <a:avLst/>
          </a:prstGeom>
          <a:noFill/>
          <a:ln w="38100">
            <a:solidFill>
              <a:srgbClr val="4F81BD"/>
            </a:solidFill>
            <a:miter lim="800000"/>
            <a:headEnd/>
            <a:tailEnd type="triangle" w="med" len="med"/>
          </a:ln>
        </p:spPr>
        <p:txBody>
          <a:bodyPr>
            <a:prstTxWarp prst="textNoShape">
              <a:avLst/>
            </a:prstTxWarp>
          </a:bodyPr>
          <a:lstStyle/>
          <a:p>
            <a:endParaRPr lang="en-US"/>
          </a:p>
        </p:txBody>
      </p:sp>
      <p:grpSp>
        <p:nvGrpSpPr>
          <p:cNvPr id="2" name="Group 60"/>
          <p:cNvGrpSpPr>
            <a:grpSpLocks/>
          </p:cNvGrpSpPr>
          <p:nvPr/>
        </p:nvGrpSpPr>
        <p:grpSpPr bwMode="auto">
          <a:xfrm>
            <a:off x="6019800" y="914400"/>
            <a:ext cx="2775436" cy="4343828"/>
            <a:chOff x="6858000" y="93663"/>
            <a:chExt cx="2297113" cy="3200400"/>
          </a:xfrm>
        </p:grpSpPr>
        <p:sp>
          <p:nvSpPr>
            <p:cNvPr id="61464" name="AutoShape 3"/>
            <p:cNvSpPr>
              <a:spLocks noChangeArrowheads="1"/>
            </p:cNvSpPr>
            <p:nvPr/>
          </p:nvSpPr>
          <p:spPr bwMode="auto">
            <a:xfrm>
              <a:off x="6858000" y="93663"/>
              <a:ext cx="2133600" cy="3200400"/>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nchor="ctr">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2000">
                <a:solidFill>
                  <a:srgbClr val="000000"/>
                </a:solidFill>
                <a:latin typeface="Verdana" charset="0"/>
                <a:ea typeface="Arial" charset="0"/>
                <a:cs typeface="Arial" charset="0"/>
              </a:endParaRPr>
            </a:p>
          </p:txBody>
        </p:sp>
        <p:cxnSp>
          <p:nvCxnSpPr>
            <p:cNvPr id="92" name="Straight Connector 91"/>
            <p:cNvCxnSpPr/>
            <p:nvPr/>
          </p:nvCxnSpPr>
          <p:spPr>
            <a:xfrm rot="5400000" flipH="1" flipV="1">
              <a:off x="8926513" y="2397125"/>
              <a:ext cx="455612" cy="1588"/>
            </a:xfrm>
            <a:prstGeom prst="line">
              <a:avLst/>
            </a:prstGeom>
            <a:ln w="127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61468" name="Picture 74"/>
            <p:cNvPicPr>
              <a:picLocks noChangeAspect="1" noChangeArrowheads="1"/>
            </p:cNvPicPr>
            <p:nvPr/>
          </p:nvPicPr>
          <p:blipFill>
            <a:blip r:embed="rId3"/>
            <a:srcRect r="16550"/>
            <a:stretch>
              <a:fillRect/>
            </a:stretch>
          </p:blipFill>
          <p:spPr bwMode="auto">
            <a:xfrm>
              <a:off x="6921068" y="1048074"/>
              <a:ext cx="1009081" cy="562775"/>
            </a:xfrm>
            <a:prstGeom prst="rect">
              <a:avLst/>
            </a:prstGeom>
            <a:noFill/>
            <a:ln w="9525">
              <a:noFill/>
              <a:round/>
              <a:headEnd/>
              <a:tailEnd/>
            </a:ln>
          </p:spPr>
        </p:pic>
      </p:grpSp>
      <p:sp>
        <p:nvSpPr>
          <p:cNvPr id="61462" name="Rectangle 17"/>
          <p:cNvSpPr txBox="1">
            <a:spLocks noChangeArrowheads="1"/>
          </p:cNvSpPr>
          <p:nvPr/>
        </p:nvSpPr>
        <p:spPr bwMode="auto">
          <a:xfrm>
            <a:off x="381000" y="6019799"/>
            <a:ext cx="7848600" cy="457201"/>
          </a:xfrm>
          <a:prstGeom prst="rect">
            <a:avLst/>
          </a:prstGeom>
          <a:noFill/>
          <a:ln w="9525">
            <a:noFill/>
            <a:round/>
            <a:headEnd/>
            <a:tailEnd/>
          </a:ln>
        </p:spPr>
        <p:txBody>
          <a:bodyPr lIns="90000" tIns="46800" rIns="90000" bIns="46800" anchor="b">
            <a:prstTxWarp prst="textNoShape">
              <a:avLst/>
            </a:prstTxWarp>
          </a:bodyPr>
          <a:lstStyle/>
          <a:p>
            <a:pPr algn="ctr" eaLnBrk="1" hangingPunct="1">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3200" dirty="0">
                <a:solidFill>
                  <a:srgbClr val="376092"/>
                </a:solidFill>
                <a:latin typeface="Calibri" charset="0"/>
              </a:rPr>
              <a:t>Swift</a:t>
            </a:r>
            <a:r>
              <a:rPr lang="en-US" sz="3200" dirty="0" smtClean="0">
                <a:solidFill>
                  <a:srgbClr val="376092"/>
                </a:solidFill>
                <a:latin typeface="Calibri" charset="0"/>
              </a:rPr>
              <a:t> runs parallel scripts on cloud resources provisioned by Nimbus’s </a:t>
            </a:r>
            <a:r>
              <a:rPr lang="en-US" sz="3200" i="1" dirty="0" smtClean="0">
                <a:solidFill>
                  <a:srgbClr val="376092"/>
                </a:solidFill>
                <a:latin typeface="Calibri" charset="0"/>
              </a:rPr>
              <a:t>Phantom </a:t>
            </a:r>
            <a:r>
              <a:rPr lang="en-US" sz="3200" dirty="0" smtClean="0">
                <a:solidFill>
                  <a:srgbClr val="376092"/>
                </a:solidFill>
                <a:latin typeface="Calibri" charset="0"/>
              </a:rPr>
              <a:t>service.</a:t>
            </a:r>
            <a:endParaRPr lang="en-GB" sz="3200" dirty="0">
              <a:solidFill>
                <a:srgbClr val="FF0000"/>
              </a:solidFill>
              <a:latin typeface="Calibri" charset="0"/>
            </a:endParaRPr>
          </a:p>
        </p:txBody>
      </p:sp>
      <p:pic>
        <p:nvPicPr>
          <p:cNvPr id="65" name="Picture 64"/>
          <p:cNvPicPr>
            <a:picLocks noChangeAspect="1"/>
          </p:cNvPicPr>
          <p:nvPr/>
        </p:nvPicPr>
        <p:blipFill>
          <a:blip r:embed="rId4"/>
          <a:srcRect l="36000" t="48000" r="27000" b="24000"/>
          <a:stretch>
            <a:fillRect/>
          </a:stretch>
        </p:blipFill>
        <p:spPr>
          <a:xfrm>
            <a:off x="6324600" y="1066799"/>
            <a:ext cx="2057400" cy="1027845"/>
          </a:xfrm>
          <a:prstGeom prst="rect">
            <a:avLst/>
          </a:prstGeom>
        </p:spPr>
      </p:pic>
      <p:pic>
        <p:nvPicPr>
          <p:cNvPr id="66" name="Picture 65"/>
          <p:cNvPicPr>
            <a:picLocks noChangeAspect="1"/>
          </p:cNvPicPr>
          <p:nvPr/>
        </p:nvPicPr>
        <p:blipFill>
          <a:blip r:embed="rId5"/>
          <a:stretch>
            <a:fillRect/>
          </a:stretch>
        </p:blipFill>
        <p:spPr>
          <a:xfrm>
            <a:off x="2667000" y="3485439"/>
            <a:ext cx="1931865" cy="476961"/>
          </a:xfrm>
          <a:prstGeom prst="rect">
            <a:avLst/>
          </a:prstGeom>
        </p:spPr>
      </p:pic>
      <p:sp>
        <p:nvSpPr>
          <p:cNvPr id="69" name="Title 68"/>
          <p:cNvSpPr>
            <a:spLocks noGrp="1"/>
          </p:cNvSpPr>
          <p:nvPr>
            <p:ph type="title"/>
          </p:nvPr>
        </p:nvSpPr>
        <p:spPr/>
        <p:txBody>
          <a:bodyPr>
            <a:normAutofit/>
          </a:bodyPr>
          <a:lstStyle/>
          <a:p>
            <a:r>
              <a:rPr lang="en-US" dirty="0" smtClean="0"/>
              <a:t>Parallel distributed scripting for clouds</a:t>
            </a:r>
            <a:endParaRPr lang="en-US" dirty="0"/>
          </a:p>
        </p:txBody>
      </p:sp>
      <p:sp>
        <p:nvSpPr>
          <p:cNvPr id="61449" name="Line 39"/>
          <p:cNvSpPr>
            <a:spLocks noChangeShapeType="1"/>
          </p:cNvSpPr>
          <p:nvPr/>
        </p:nvSpPr>
        <p:spPr bwMode="auto">
          <a:xfrm>
            <a:off x="4724400" y="3733800"/>
            <a:ext cx="838199" cy="533401"/>
          </a:xfrm>
          <a:prstGeom prst="line">
            <a:avLst/>
          </a:prstGeom>
          <a:noFill/>
          <a:ln w="38100">
            <a:solidFill>
              <a:srgbClr val="4F81BD"/>
            </a:solidFill>
            <a:miter lim="800000"/>
            <a:headEnd type="triangle" w="med" len="med"/>
            <a:tailEnd type="triangle" w="med" len="med"/>
          </a:ln>
        </p:spPr>
        <p:txBody>
          <a:bodyPr>
            <a:prstTxWarp prst="textNoShape">
              <a:avLst/>
            </a:prstTxWarp>
          </a:bodyPr>
          <a:lstStyle/>
          <a:p>
            <a:endParaRPr lang="en-US"/>
          </a:p>
        </p:txBody>
      </p:sp>
      <p:sp>
        <p:nvSpPr>
          <p:cNvPr id="61450" name="Line 40"/>
          <p:cNvSpPr>
            <a:spLocks noChangeShapeType="1"/>
          </p:cNvSpPr>
          <p:nvPr/>
        </p:nvSpPr>
        <p:spPr bwMode="auto">
          <a:xfrm flipV="1">
            <a:off x="4953000" y="2133598"/>
            <a:ext cx="1371600" cy="1371602"/>
          </a:xfrm>
          <a:prstGeom prst="line">
            <a:avLst/>
          </a:prstGeom>
          <a:noFill/>
          <a:ln w="38100">
            <a:solidFill>
              <a:srgbClr val="4F81BD"/>
            </a:solidFill>
            <a:miter lim="800000"/>
            <a:headEnd type="triangle" w="med" len="med"/>
            <a:tailEnd type="triangle" w="med" len="med"/>
          </a:ln>
        </p:spPr>
        <p:txBody>
          <a:bodyPr>
            <a:prstTxWarp prst="textNoShape">
              <a:avLst/>
            </a:prstTxWarp>
          </a:bodyPr>
          <a:lstStyle/>
          <a:p>
            <a:endParaRPr lang="en-US"/>
          </a:p>
        </p:txBody>
      </p:sp>
      <p:sp>
        <p:nvSpPr>
          <p:cNvPr id="24" name="Cloud 23"/>
          <p:cNvSpPr/>
          <p:nvPr/>
        </p:nvSpPr>
        <p:spPr bwMode="auto">
          <a:xfrm>
            <a:off x="6096000" y="3048000"/>
            <a:ext cx="2286000" cy="1600200"/>
          </a:xfrm>
          <a:prstGeom prst="cloud">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sz="1600" dirty="0" smtClean="0">
                <a:solidFill>
                  <a:schemeClr val="tx2"/>
                </a:solidFill>
              </a:rPr>
              <a:t>Clouds:</a:t>
            </a:r>
          </a:p>
          <a:p>
            <a:pPr algn="ctr">
              <a:defRPr/>
            </a:pPr>
            <a:r>
              <a:rPr lang="en-US" sz="1600" dirty="0" smtClean="0">
                <a:solidFill>
                  <a:schemeClr val="tx2"/>
                </a:solidFill>
              </a:rPr>
              <a:t>Amazon EC2,</a:t>
            </a:r>
            <a:br>
              <a:rPr lang="en-US" sz="1600" dirty="0" smtClean="0">
                <a:solidFill>
                  <a:schemeClr val="tx2"/>
                </a:solidFill>
              </a:rPr>
            </a:br>
            <a:r>
              <a:rPr lang="en-US" sz="1600" dirty="0" smtClean="0">
                <a:solidFill>
                  <a:schemeClr val="tx2"/>
                </a:solidFill>
              </a:rPr>
              <a:t>NSF </a:t>
            </a:r>
            <a:r>
              <a:rPr lang="en-US" sz="1600" dirty="0" err="1" smtClean="0">
                <a:solidFill>
                  <a:schemeClr val="tx2"/>
                </a:solidFill>
              </a:rPr>
              <a:t>FutureGrid</a:t>
            </a:r>
            <a:r>
              <a:rPr lang="en-US" sz="1600" dirty="0" smtClean="0">
                <a:solidFill>
                  <a:schemeClr val="tx2"/>
                </a:solidFill>
              </a:rPr>
              <a:t>, Wispy, …</a:t>
            </a:r>
            <a:endParaRPr lang="en-US" sz="900" dirty="0">
              <a:solidFill>
                <a:schemeClr val="tx2"/>
              </a:solidFill>
            </a:endParaRPr>
          </a:p>
        </p:txBody>
      </p:sp>
      <p:pic>
        <p:nvPicPr>
          <p:cNvPr id="25" name="Picture 24"/>
          <p:cNvPicPr>
            <a:picLocks noChangeAspect="1"/>
          </p:cNvPicPr>
          <p:nvPr/>
        </p:nvPicPr>
        <p:blipFill>
          <a:blip r:embed="rId6">
            <a:lum bright="-15000" contrast="22000"/>
          </a:blip>
          <a:stretch>
            <a:fillRect/>
          </a:stretch>
        </p:blipFill>
        <p:spPr>
          <a:xfrm>
            <a:off x="7010400" y="2209800"/>
            <a:ext cx="1447800" cy="554477"/>
          </a:xfrm>
          <a:prstGeom prst="rect">
            <a:avLst/>
          </a:prstGeom>
        </p:spPr>
      </p:pic>
      <p:sp>
        <p:nvSpPr>
          <p:cNvPr id="26" name="AutoShape 3"/>
          <p:cNvSpPr>
            <a:spLocks noChangeArrowheads="1"/>
          </p:cNvSpPr>
          <p:nvPr/>
        </p:nvSpPr>
        <p:spPr bwMode="auto">
          <a:xfrm>
            <a:off x="4953000" y="4267200"/>
            <a:ext cx="1524000" cy="838200"/>
          </a:xfrm>
          <a:prstGeom prst="roundRect">
            <a:avLst>
              <a:gd name="adj" fmla="val 16667"/>
            </a:avLst>
          </a:prstGeom>
          <a:solidFill>
            <a:srgbClr val="FFFFFF"/>
          </a:solidFill>
          <a:ln w="25400">
            <a:solidFill>
              <a:srgbClr val="000000"/>
            </a:solidFill>
            <a:miter lim="800000"/>
            <a:headEnd/>
            <a:tailEnd/>
          </a:ln>
        </p:spPr>
        <p:txBody>
          <a:bodyPr wrap="none" lIns="90000" tIns="46800" rIns="90000" bIns="46800" anchor="ctr" anchorCtr="1">
            <a:prstTxWarp prst="textNoShape">
              <a:avLst/>
            </a:prstTxWarp>
          </a:bodyPr>
          <a:lstStyle/>
          <a:p>
            <a:pPr algn="ctr">
              <a:lnSpc>
                <a:spcPct val="100000"/>
              </a:lnSpc>
              <a:buFont typeface="Verdana"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800" dirty="0" smtClean="0">
                <a:solidFill>
                  <a:srgbClr val="000000"/>
                </a:solidFill>
                <a:latin typeface="Verdana" charset="0"/>
                <a:ea typeface="Arial" charset="0"/>
                <a:cs typeface="Arial" charset="0"/>
              </a:rPr>
              <a:t>Nimbus,</a:t>
            </a:r>
            <a:br>
              <a:rPr lang="en-GB" sz="1800" dirty="0" smtClean="0">
                <a:solidFill>
                  <a:srgbClr val="000000"/>
                </a:solidFill>
                <a:latin typeface="Verdana" charset="0"/>
                <a:ea typeface="Arial" charset="0"/>
                <a:cs typeface="Arial" charset="0"/>
              </a:rPr>
            </a:br>
            <a:r>
              <a:rPr lang="en-GB" sz="1800" dirty="0" smtClean="0">
                <a:solidFill>
                  <a:srgbClr val="000000"/>
                </a:solidFill>
                <a:latin typeface="Verdana" charset="0"/>
                <a:ea typeface="Arial" charset="0"/>
                <a:cs typeface="Arial" charset="0"/>
              </a:rPr>
              <a:t>Phantom</a:t>
            </a:r>
            <a:endParaRPr lang="en-GB" sz="1800" dirty="0">
              <a:solidFill>
                <a:srgbClr val="000000"/>
              </a:solidFill>
              <a:latin typeface="Verdana" charset="0"/>
              <a:ea typeface="Arial" charset="0"/>
              <a:cs typeface="Arial" charset="0"/>
            </a:endParaRPr>
          </a:p>
        </p:txBody>
      </p:sp>
      <p:sp>
        <p:nvSpPr>
          <p:cNvPr id="27" name="Line 39"/>
          <p:cNvSpPr>
            <a:spLocks noChangeShapeType="1"/>
          </p:cNvSpPr>
          <p:nvPr/>
        </p:nvSpPr>
        <p:spPr bwMode="auto">
          <a:xfrm flipH="1">
            <a:off x="5791200" y="4038600"/>
            <a:ext cx="304800" cy="228601"/>
          </a:xfrm>
          <a:prstGeom prst="line">
            <a:avLst/>
          </a:prstGeom>
          <a:noFill/>
          <a:ln w="38100">
            <a:solidFill>
              <a:srgbClr val="4F81BD"/>
            </a:solidFill>
            <a:miter lim="800000"/>
            <a:headEnd type="triangle" w="med" len="med"/>
            <a:tailEnd type="triangle" w="med" len="med"/>
          </a:ln>
        </p:spPr>
        <p:txBody>
          <a:bodyPr>
            <a:prstTxWarp prst="textNoShape">
              <a:avLst/>
            </a:prstTxWarp>
          </a:bodyPr>
          <a:lstStyle/>
          <a:p>
            <a:endParaRPr lang="en-US"/>
          </a:p>
        </p:txBody>
      </p:sp>
      <p:sp>
        <p:nvSpPr>
          <p:cNvPr id="23" name="Slide Number Placeholder 22"/>
          <p:cNvSpPr>
            <a:spLocks noGrp="1"/>
          </p:cNvSpPr>
          <p:nvPr>
            <p:ph type="sldNum" sz="quarter" idx="12"/>
          </p:nvPr>
        </p:nvSpPr>
        <p:spPr/>
        <p:txBody>
          <a:bodyPr/>
          <a:lstStyle/>
          <a:p>
            <a:pPr>
              <a:defRPr/>
            </a:pPr>
            <a:fld id="{BD815F56-630E-7E4B-8F2C-15A1EE33C21F}" type="slidenum">
              <a:rPr lang="en-US" smtClean="0"/>
              <a:pPr>
                <a:defRPr/>
              </a:pPr>
              <a:t>8</a:t>
            </a:fld>
            <a:endParaRPr lang="en-US"/>
          </a:p>
        </p:txBody>
      </p:sp>
      <p:sp>
        <p:nvSpPr>
          <p:cNvPr id="28" name="Footer Placeholder 27"/>
          <p:cNvSpPr>
            <a:spLocks noGrp="1"/>
          </p:cNvSpPr>
          <p:nvPr>
            <p:ph type="ftr" sz="quarter" idx="11"/>
          </p:nvPr>
        </p:nvSpPr>
        <p:spPr/>
        <p:txBody>
          <a:bodyPr/>
          <a:lstStyle/>
          <a:p>
            <a:pPr>
              <a:defRPr/>
            </a:pPr>
            <a:r>
              <a:rPr lang="en-US" smtClean="0"/>
              <a:t>www.ci.uchicago.edu/swift    www.mcs.anl.gov/exm</a:t>
            </a:r>
            <a:endParaRPr lang="en-US"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dirty="0" smtClean="0"/>
              <a:t>Example of Cloud programming:</a:t>
            </a:r>
            <a:br>
              <a:rPr lang="en-US" dirty="0" smtClean="0"/>
            </a:br>
            <a:r>
              <a:rPr lang="en-US" dirty="0" smtClean="0"/>
              <a:t>Nimbus-Phantom-Swift on </a:t>
            </a:r>
            <a:r>
              <a:rPr lang="en-US" dirty="0" err="1" smtClean="0"/>
              <a:t>FutureGrid</a:t>
            </a:r>
            <a:endParaRPr lang="en-US" dirty="0"/>
          </a:p>
        </p:txBody>
      </p:sp>
      <p:sp>
        <p:nvSpPr>
          <p:cNvPr id="3" name="Content Placeholder 2"/>
          <p:cNvSpPr>
            <a:spLocks noGrp="1"/>
          </p:cNvSpPr>
          <p:nvPr>
            <p:ph idx="1"/>
          </p:nvPr>
        </p:nvSpPr>
        <p:spPr>
          <a:xfrm>
            <a:off x="457200" y="1341437"/>
            <a:ext cx="8229600" cy="4525963"/>
          </a:xfrm>
          <a:solidFill>
            <a:schemeClr val="bg1"/>
          </a:solidFill>
        </p:spPr>
        <p:txBody>
          <a:bodyPr>
            <a:noAutofit/>
          </a:bodyPr>
          <a:lstStyle/>
          <a:p>
            <a:r>
              <a:rPr lang="en-US" dirty="0" smtClean="0"/>
              <a:t>User provisions 5 nodes with Phantom</a:t>
            </a:r>
          </a:p>
          <a:p>
            <a:pPr lvl="1"/>
            <a:r>
              <a:rPr lang="en-US" dirty="0" smtClean="0"/>
              <a:t>Phantom starts 5 </a:t>
            </a:r>
            <a:r>
              <a:rPr lang="en-US" dirty="0" err="1" smtClean="0"/>
              <a:t>VMs</a:t>
            </a:r>
            <a:endParaRPr lang="en-US" dirty="0" smtClean="0"/>
          </a:p>
          <a:p>
            <a:pPr lvl="1"/>
            <a:r>
              <a:rPr lang="en-US" dirty="0" smtClean="0"/>
              <a:t>Swift worker agents in </a:t>
            </a:r>
            <a:r>
              <a:rPr lang="en-US" dirty="0" err="1" smtClean="0"/>
              <a:t>VMs</a:t>
            </a:r>
            <a:r>
              <a:rPr lang="en-US" dirty="0" smtClean="0"/>
              <a:t> contact Swift coaster service to request work</a:t>
            </a:r>
          </a:p>
          <a:p>
            <a:r>
              <a:rPr lang="en-US" dirty="0" smtClean="0"/>
              <a:t>Start Swift application script “MODIS”</a:t>
            </a:r>
          </a:p>
          <a:p>
            <a:pPr lvl="1"/>
            <a:r>
              <a:rPr lang="en-US" dirty="0" smtClean="0"/>
              <a:t>Swift places application jobs on free workers</a:t>
            </a:r>
          </a:p>
          <a:p>
            <a:pPr lvl="1"/>
            <a:r>
              <a:rPr lang="en-US" dirty="0" smtClean="0"/>
              <a:t>Workers pull input data, run app, push output data</a:t>
            </a:r>
          </a:p>
          <a:p>
            <a:r>
              <a:rPr lang="en-US" dirty="0" smtClean="0"/>
              <a:t>3 nodes fail and shut down</a:t>
            </a:r>
          </a:p>
          <a:p>
            <a:pPr lvl="1"/>
            <a:r>
              <a:rPr lang="en-US" dirty="0" smtClean="0"/>
              <a:t>Jobs in progress fail, Swift retries</a:t>
            </a:r>
          </a:p>
          <a:p>
            <a:r>
              <a:rPr lang="en-US" dirty="0" smtClean="0"/>
              <a:t>User can add more nodes with phantom</a:t>
            </a:r>
          </a:p>
          <a:p>
            <a:pPr lvl="1"/>
            <a:r>
              <a:rPr lang="en-US" dirty="0" smtClean="0"/>
              <a:t>User asks Phantom to increase node allocation to 12</a:t>
            </a:r>
          </a:p>
          <a:p>
            <a:pPr lvl="1"/>
            <a:r>
              <a:rPr lang="en-US" dirty="0" smtClean="0"/>
              <a:t>Swift worker agents register, pick up new workers, runs more in parallel</a:t>
            </a:r>
          </a:p>
          <a:p>
            <a:r>
              <a:rPr lang="en-US" dirty="0" smtClean="0"/>
              <a:t>Workload completes</a:t>
            </a:r>
          </a:p>
          <a:p>
            <a:pPr lvl="1"/>
            <a:r>
              <a:rPr lang="en-US" dirty="0" smtClean="0"/>
              <a:t>Science results are available on output data server</a:t>
            </a:r>
          </a:p>
          <a:p>
            <a:pPr lvl="1"/>
            <a:r>
              <a:rPr lang="en-US" dirty="0" smtClean="0"/>
              <a:t>Worker infrastructure is available for new workloads</a:t>
            </a:r>
          </a:p>
        </p:txBody>
      </p:sp>
      <p:sp>
        <p:nvSpPr>
          <p:cNvPr id="4" name="Slide Number Placeholder 3"/>
          <p:cNvSpPr>
            <a:spLocks noGrp="1"/>
          </p:cNvSpPr>
          <p:nvPr>
            <p:ph type="sldNum" sz="quarter" idx="12"/>
          </p:nvPr>
        </p:nvSpPr>
        <p:spPr/>
        <p:txBody>
          <a:bodyPr/>
          <a:lstStyle/>
          <a:p>
            <a:pPr>
              <a:defRPr/>
            </a:pPr>
            <a:fld id="{8BEE434E-B384-A245-84B1-C534A8D54264}" type="slidenum">
              <a:rPr lang="en-US" smtClean="0"/>
              <a:pPr>
                <a:defRPr/>
              </a:pPr>
              <a:t>9</a:t>
            </a:fld>
            <a:endParaRPr lang="en-US"/>
          </a:p>
        </p:txBody>
      </p:sp>
      <p:sp>
        <p:nvSpPr>
          <p:cNvPr id="5" name="Footer Placeholder 4"/>
          <p:cNvSpPr>
            <a:spLocks noGrp="1"/>
          </p:cNvSpPr>
          <p:nvPr>
            <p:ph type="ftr" sz="quarter" idx="11"/>
          </p:nvPr>
        </p:nvSpPr>
        <p:spPr/>
        <p:txBody>
          <a:bodyPr/>
          <a:lstStyle/>
          <a:p>
            <a:pPr>
              <a:defRPr/>
            </a:pPr>
            <a:r>
              <a:rPr lang="en-US" smtClean="0"/>
              <a:t>www.ci.uchicago.edu/swift    www.mcs.anl.gov/exm</a:t>
            </a:r>
            <a:endParaRPr lang="en-US"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ue_200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lue_2003">
      <a:majorFont>
        <a:latin typeface="Trebuchet MS"/>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Calibri" charset="0"/>
            <a:ea typeface="MS PGothic" pitchFamily="34" charset="-128"/>
            <a:cs typeface="MS PGothic" pitchFamily="34" charset="-128"/>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Calibri" charset="0"/>
            <a:ea typeface="MS PGothic" pitchFamily="34" charset="-128"/>
            <a:cs typeface="MS PGothic" pitchFamily="34" charset="-128"/>
          </a:defRPr>
        </a:defPPr>
      </a:lstStyle>
    </a:lnDef>
  </a:objectDefaults>
  <a:extraClrSchemeLst>
    <a:extraClrScheme>
      <a:clrScheme name="blue_2003 1">
        <a:dk1>
          <a:srgbClr val="616161"/>
        </a:dk1>
        <a:lt1>
          <a:srgbClr val="FFFFFF"/>
        </a:lt1>
        <a:dk2>
          <a:srgbClr val="1F497D"/>
        </a:dk2>
        <a:lt2>
          <a:srgbClr val="D2D2D2"/>
        </a:lt2>
        <a:accent1>
          <a:srgbClr val="5C0426"/>
        </a:accent1>
        <a:accent2>
          <a:srgbClr val="9D7D9E"/>
        </a:accent2>
        <a:accent3>
          <a:srgbClr val="FFFFFF"/>
        </a:accent3>
        <a:accent4>
          <a:srgbClr val="525252"/>
        </a:accent4>
        <a:accent5>
          <a:srgbClr val="B5AAAC"/>
        </a:accent5>
        <a:accent6>
          <a:srgbClr val="8E718F"/>
        </a:accent6>
        <a:hlink>
          <a:srgbClr val="253D51"/>
        </a:hlink>
        <a:folHlink>
          <a:srgbClr val="0D204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36629</TotalTime>
  <Words>2577</Words>
  <Application>Microsoft Macintosh PowerPoint</Application>
  <PresentationFormat>On-screen Show (4:3)</PresentationFormat>
  <Paragraphs>524</Paragraphs>
  <Slides>24</Slides>
  <Notes>19</Notes>
  <HiddenSlides>0</HiddenSlides>
  <MMClips>0</MMClips>
  <ScaleCrop>false</ScaleCrop>
  <HeadingPairs>
    <vt:vector size="6" baseType="variant">
      <vt:variant>
        <vt:lpstr>Design Template</vt:lpstr>
      </vt:variant>
      <vt:variant>
        <vt:i4>1</vt:i4>
      </vt:variant>
      <vt:variant>
        <vt:lpstr>Links</vt:lpstr>
      </vt:variant>
      <vt:variant>
        <vt:i4>2</vt:i4>
      </vt:variant>
      <vt:variant>
        <vt:lpstr>Slide Titles</vt:lpstr>
      </vt:variant>
      <vt:variant>
        <vt:i4>24</vt:i4>
      </vt:variant>
    </vt:vector>
  </HeadingPairs>
  <TitlesOfParts>
    <vt:vector size="27" baseType="lpstr">
      <vt:lpstr>blue_2003</vt:lpstr>
      <vt:lpstr>???</vt:lpstr>
      <vt:lpstr>???</vt:lpstr>
      <vt:lpstr>Swift: implicitly parallel dataflow scripting for clusters, clouds, and multicore systems</vt:lpstr>
      <vt:lpstr>When do you need Swift? Typical application: protein-ligand docking for drug screening</vt:lpstr>
      <vt:lpstr> Numerous many-task applications</vt:lpstr>
      <vt:lpstr>Language-driven: Swift parallel scripting</vt:lpstr>
      <vt:lpstr>Example – MODIS satellite image processing</vt:lpstr>
      <vt:lpstr>Goal: Run MODIS processing pipeline in cloud</vt:lpstr>
      <vt:lpstr>MODIS script  in Swift: main data flow</vt:lpstr>
      <vt:lpstr>Parallel distributed scripting for clouds</vt:lpstr>
      <vt:lpstr>Example of Cloud programming: Nimbus-Phantom-Swift on FutureGrid</vt:lpstr>
      <vt:lpstr>Programming model: all execution driven by parallel data flow</vt:lpstr>
      <vt:lpstr>Encapsulation enables distributed parallelism</vt:lpstr>
      <vt:lpstr>app( ) functions specify cmd line argument passing</vt:lpstr>
      <vt:lpstr>Large scale parallelization with simple loops</vt:lpstr>
      <vt:lpstr>Nested parallel prediction loops in Swift</vt:lpstr>
      <vt:lpstr>Spatial normalization of functional run</vt:lpstr>
      <vt:lpstr>Complex scripts can be well-structured programming in the large:  fMRI spatial normalization script example</vt:lpstr>
      <vt:lpstr>Dataset mapping example: fMRI datasets</vt:lpstr>
      <vt:lpstr>Swift can send work to multiple sites</vt:lpstr>
      <vt:lpstr>Flexible worker-node agents for execution and data transport</vt:lpstr>
      <vt:lpstr>Coaster architecture handles diverse environments</vt:lpstr>
      <vt:lpstr>Coasters deployment can be automatic or manual</vt:lpstr>
      <vt:lpstr>Slide 22</vt:lpstr>
      <vt:lpstr>Slide 23</vt:lpstr>
      <vt:lpstr>Acknowledgments</vt:lpstr>
    </vt:vector>
  </TitlesOfParts>
  <Company>Ewing Lusk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Mathematics and Computer Science Division</dc:title>
  <cp:lastModifiedBy>Michael Wilde</cp:lastModifiedBy>
  <cp:revision>871</cp:revision>
  <cp:lastPrinted>2012-08-01T13:33:34Z</cp:lastPrinted>
  <dcterms:created xsi:type="dcterms:W3CDTF">2012-12-03T20:29:25Z</dcterms:created>
  <dcterms:modified xsi:type="dcterms:W3CDTF">2012-12-03T20:31:48Z</dcterms:modified>
</cp:coreProperties>
</file>